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2" r:id="rId1"/>
  </p:sldMasterIdLst>
  <p:notesMasterIdLst>
    <p:notesMasterId r:id="rId26"/>
  </p:notesMasterIdLst>
  <p:sldIdLst>
    <p:sldId id="256" r:id="rId2"/>
    <p:sldId id="287" r:id="rId3"/>
    <p:sldId id="258" r:id="rId4"/>
    <p:sldId id="259" r:id="rId5"/>
    <p:sldId id="271" r:id="rId6"/>
    <p:sldId id="261" r:id="rId7"/>
    <p:sldId id="272" r:id="rId8"/>
    <p:sldId id="273" r:id="rId9"/>
    <p:sldId id="275" r:id="rId10"/>
    <p:sldId id="276" r:id="rId11"/>
    <p:sldId id="277" r:id="rId12"/>
    <p:sldId id="263" r:id="rId13"/>
    <p:sldId id="288" r:id="rId14"/>
    <p:sldId id="274" r:id="rId15"/>
    <p:sldId id="264" r:id="rId16"/>
    <p:sldId id="278" r:id="rId17"/>
    <p:sldId id="280" r:id="rId18"/>
    <p:sldId id="282" r:id="rId19"/>
    <p:sldId id="283" r:id="rId20"/>
    <p:sldId id="285" r:id="rId21"/>
    <p:sldId id="286" r:id="rId22"/>
    <p:sldId id="268" r:id="rId23"/>
    <p:sldId id="281" r:id="rId24"/>
    <p:sldId id="270" r:id="rId25"/>
  </p:sldIdLst>
  <p:sldSz cx="9144000" cy="6858000" type="screen4x3"/>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entury Gothic" panose="020B0502020202020204" pitchFamily="34" charset="0"/>
      <p:regular r:id="rId33"/>
      <p:bold r:id="rId34"/>
      <p:italic r:id="rId35"/>
      <p:boldItalic r:id="rId36"/>
    </p:embeddedFont>
    <p:embeddedFont>
      <p:font typeface="Verdana" panose="020B0604030504040204" pitchFamily="34" charset="0"/>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jkppT8HaCefgqLvyXHNgmQM5f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240" y="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a:xfrm>
            <a:off x="2743973" y="5870576"/>
            <a:ext cx="3932137" cy="377825"/>
          </a:xfrm>
        </p:spPr>
        <p:txBody>
          <a:bodyPr/>
          <a:lstStyle/>
          <a:p>
            <a:endParaRPr lang="en-US" dirty="0"/>
          </a:p>
        </p:txBody>
      </p:sp>
      <p:sp>
        <p:nvSpPr>
          <p:cNvPr id="6" name="Slide Number Placeholder 5"/>
          <p:cNvSpPr>
            <a:spLocks noGrp="1"/>
          </p:cNvSpPr>
          <p:nvPr>
            <p:ph type="sldNum" sz="quarter" idx="12"/>
          </p:nvPr>
        </p:nvSpPr>
        <p:spPr>
          <a:xfrm>
            <a:off x="8040685" y="5870576"/>
            <a:ext cx="417516" cy="3778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52267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646572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744527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3"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1996376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07583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045111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7454284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701971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3740635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28"/>
        <p:cNvGrpSpPr/>
        <p:nvPr/>
      </p:nvGrpSpPr>
      <p:grpSpPr>
        <a:xfrm>
          <a:off x="0" y="0"/>
          <a:ext cx="0" cy="0"/>
          <a:chOff x="0" y="0"/>
          <a:chExt cx="0" cy="0"/>
        </a:xfrm>
      </p:grpSpPr>
      <p:sp>
        <p:nvSpPr>
          <p:cNvPr id="130" name="Google Shape;130;g1487b0902a2_0_119"/>
          <p:cNvSpPr txBox="1">
            <a:spLocks noGrp="1"/>
          </p:cNvSpPr>
          <p:nvPr>
            <p:ph type="ftr" idx="11"/>
          </p:nvPr>
        </p:nvSpPr>
        <p:spPr>
          <a:xfrm>
            <a:off x="6188528" y="483792"/>
            <a:ext cx="30861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3263935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60"/>
        <p:cNvGrpSpPr/>
        <p:nvPr/>
      </p:nvGrpSpPr>
      <p:grpSpPr>
        <a:xfrm>
          <a:off x="0" y="0"/>
          <a:ext cx="0" cy="0"/>
          <a:chOff x="0" y="0"/>
          <a:chExt cx="0" cy="0"/>
        </a:xfrm>
      </p:grpSpPr>
      <p:sp>
        <p:nvSpPr>
          <p:cNvPr id="64" name="Google Shape;64;g1487b0902a2_0_51"/>
          <p:cNvSpPr txBox="1">
            <a:spLocks noGrp="1"/>
          </p:cNvSpPr>
          <p:nvPr>
            <p:ph type="title"/>
          </p:nvPr>
        </p:nvSpPr>
        <p:spPr>
          <a:xfrm>
            <a:off x="819150" y="1127467"/>
            <a:ext cx="7505700" cy="12729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 name="Google Shape;65;g1487b0902a2_0_51"/>
          <p:cNvSpPr txBox="1">
            <a:spLocks noGrp="1"/>
          </p:cNvSpPr>
          <p:nvPr>
            <p:ph type="body" idx="1"/>
          </p:nvPr>
        </p:nvSpPr>
        <p:spPr>
          <a:xfrm>
            <a:off x="819150" y="2654300"/>
            <a:ext cx="3686100" cy="326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6" name="Google Shape;66;g1487b0902a2_0_51"/>
          <p:cNvSpPr txBox="1">
            <a:spLocks noGrp="1"/>
          </p:cNvSpPr>
          <p:nvPr>
            <p:ph type="body" idx="2"/>
          </p:nvPr>
        </p:nvSpPr>
        <p:spPr>
          <a:xfrm>
            <a:off x="4638675" y="2654300"/>
            <a:ext cx="3686100" cy="326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7" name="Google Shape;67;g1487b0902a2_0_51"/>
          <p:cNvSpPr txBox="1">
            <a:spLocks noGrp="1"/>
          </p:cNvSpPr>
          <p:nvPr>
            <p:ph type="sldNum" idx="12"/>
          </p:nvPr>
        </p:nvSpPr>
        <p:spPr>
          <a:xfrm>
            <a:off x="8390734" y="6058224"/>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3578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6082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592283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84610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87662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17359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90045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137541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924212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9/25/2022</a:t>
            </a:fld>
            <a:endParaRPr lang="en-US" dirty="0"/>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68135160"/>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Lst>
  <p:hf sldNum="0" hdr="0" ftr="0" dt="0"/>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tmp"/></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tmp"/></Relationships>
</file>

<file path=ppt/slides/_rels/slide1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
          <p:cNvSpPr txBox="1"/>
          <p:nvPr/>
        </p:nvSpPr>
        <p:spPr>
          <a:xfrm>
            <a:off x="450375" y="707010"/>
            <a:ext cx="8986800" cy="517531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2776"/>
              </a:buClr>
              <a:buSzPts val="3600"/>
              <a:buFont typeface="Verdana"/>
              <a:buNone/>
            </a:pPr>
            <a:r>
              <a:rPr lang="en-US" sz="3600" b="1" dirty="0">
                <a:latin typeface="Verdana"/>
                <a:ea typeface="Verdana"/>
                <a:cs typeface="Arial"/>
                <a:sym typeface="Verdana"/>
              </a:rPr>
              <a:t>CLASSIFICATION REPORT</a:t>
            </a:r>
            <a:endParaRPr sz="1400" b="0" i="0" u="none" strike="noStrike" cap="none" dirty="0">
              <a:latin typeface="Arial"/>
              <a:ea typeface="Arial"/>
              <a:cs typeface="Arial"/>
              <a:sym typeface="Arial"/>
            </a:endParaRPr>
          </a:p>
          <a:p>
            <a:pPr marL="0" marR="0" lvl="0" indent="0" algn="ctr" rtl="0">
              <a:lnSpc>
                <a:spcPct val="100000"/>
              </a:lnSpc>
              <a:spcBef>
                <a:spcPts val="0"/>
              </a:spcBef>
              <a:spcAft>
                <a:spcPts val="0"/>
              </a:spcAft>
              <a:buClr>
                <a:srgbClr val="002776"/>
              </a:buClr>
              <a:buSzPts val="3600"/>
              <a:buFont typeface="Verdana"/>
              <a:buNone/>
            </a:pPr>
            <a:r>
              <a:rPr lang="en-US" sz="2400" b="1" i="0" u="none" strike="noStrike" cap="none" dirty="0">
                <a:latin typeface="Verdana"/>
                <a:ea typeface="Verdana"/>
                <a:cs typeface="Verdana"/>
                <a:sym typeface="Verdana"/>
              </a:rPr>
              <a:t> </a:t>
            </a:r>
            <a:endParaRPr lang="en-US" sz="2400" b="1" dirty="0">
              <a:latin typeface="Verdana"/>
              <a:ea typeface="Verdana"/>
              <a:cs typeface="Verdana"/>
              <a:sym typeface="Verdana"/>
            </a:endParaRPr>
          </a:p>
          <a:p>
            <a:pPr marL="0" marR="0" lvl="0" indent="0" algn="l" rtl="0">
              <a:lnSpc>
                <a:spcPct val="100000"/>
              </a:lnSpc>
              <a:spcBef>
                <a:spcPts val="0"/>
              </a:spcBef>
              <a:spcAft>
                <a:spcPts val="0"/>
              </a:spcAft>
              <a:buClr>
                <a:srgbClr val="002776"/>
              </a:buClr>
              <a:buSzPts val="3600"/>
              <a:buFont typeface="Verdana"/>
              <a:buNone/>
            </a:pPr>
            <a:endParaRPr lang="en-US" sz="2400" b="1" dirty="0">
              <a:latin typeface="Verdana"/>
              <a:ea typeface="Verdana"/>
              <a:cs typeface="Verdana"/>
              <a:sym typeface="Verdana"/>
            </a:endParaRPr>
          </a:p>
          <a:p>
            <a:pPr marR="0" lvl="0" algn="l" rtl="0">
              <a:lnSpc>
                <a:spcPct val="100000"/>
              </a:lnSpc>
              <a:spcBef>
                <a:spcPts val="0"/>
              </a:spcBef>
              <a:spcAft>
                <a:spcPts val="0"/>
              </a:spcAft>
              <a:buClr>
                <a:srgbClr val="002776"/>
              </a:buClr>
              <a:buSzPts val="3600"/>
            </a:pPr>
            <a:r>
              <a:rPr lang="en-US" sz="2400" b="1" dirty="0">
                <a:latin typeface="Verdana"/>
                <a:ea typeface="Verdana"/>
                <a:cs typeface="Verdana"/>
                <a:sym typeface="Verdana"/>
              </a:rPr>
              <a:t>Group No. 4-</a:t>
            </a:r>
          </a:p>
          <a:p>
            <a:pPr marL="342900" marR="0" lvl="0" indent="-342900" algn="l" rtl="0">
              <a:lnSpc>
                <a:spcPct val="100000"/>
              </a:lnSpc>
              <a:spcBef>
                <a:spcPts val="0"/>
              </a:spcBef>
              <a:spcAft>
                <a:spcPts val="0"/>
              </a:spcAft>
              <a:buClr>
                <a:srgbClr val="002776"/>
              </a:buClr>
              <a:buSzPts val="3600"/>
              <a:buFont typeface="Arial" panose="020B0604020202020204" pitchFamily="34" charset="0"/>
              <a:buChar char="•"/>
            </a:pPr>
            <a:r>
              <a:rPr lang="en-US" sz="2400" dirty="0" err="1">
                <a:latin typeface="Verdana"/>
                <a:ea typeface="Verdana"/>
                <a:cs typeface="Verdana"/>
                <a:sym typeface="Verdana"/>
              </a:rPr>
              <a:t>Hemamba</a:t>
            </a:r>
            <a:r>
              <a:rPr lang="en-US" sz="2400" dirty="0">
                <a:latin typeface="Verdana"/>
                <a:ea typeface="Verdana"/>
                <a:cs typeface="Verdana"/>
                <a:sym typeface="Verdana"/>
              </a:rPr>
              <a:t> Devi </a:t>
            </a:r>
            <a:r>
              <a:rPr lang="en-US" sz="2400" dirty="0" err="1">
                <a:latin typeface="Verdana"/>
                <a:ea typeface="Verdana"/>
                <a:cs typeface="Verdana"/>
                <a:sym typeface="Verdana"/>
              </a:rPr>
              <a:t>Majeti</a:t>
            </a:r>
            <a:endParaRPr lang="en-US" sz="2400" dirty="0">
              <a:latin typeface="Verdana"/>
              <a:ea typeface="Verdana"/>
              <a:cs typeface="Verdana"/>
              <a:sym typeface="Verdana"/>
            </a:endParaRPr>
          </a:p>
          <a:p>
            <a:pPr marL="342900" marR="0" lvl="0" indent="-342900" algn="l" rtl="0">
              <a:lnSpc>
                <a:spcPct val="100000"/>
              </a:lnSpc>
              <a:spcBef>
                <a:spcPts val="0"/>
              </a:spcBef>
              <a:spcAft>
                <a:spcPts val="0"/>
              </a:spcAft>
              <a:buClr>
                <a:srgbClr val="002776"/>
              </a:buClr>
              <a:buSzPts val="3600"/>
              <a:buFont typeface="Arial" panose="020B0604020202020204" pitchFamily="34" charset="0"/>
              <a:buChar char="•"/>
            </a:pPr>
            <a:r>
              <a:rPr lang="en-US" sz="2400" dirty="0">
                <a:latin typeface="Verdana"/>
                <a:ea typeface="Verdana"/>
                <a:cs typeface="Verdana"/>
                <a:sym typeface="Verdana"/>
              </a:rPr>
              <a:t>Mr. Vasanth Kumar S.</a:t>
            </a:r>
          </a:p>
          <a:p>
            <a:pPr marL="342900" marR="0" lvl="0" indent="-342900" algn="l" rtl="0">
              <a:lnSpc>
                <a:spcPct val="100000"/>
              </a:lnSpc>
              <a:spcBef>
                <a:spcPts val="0"/>
              </a:spcBef>
              <a:spcAft>
                <a:spcPts val="0"/>
              </a:spcAft>
              <a:buClr>
                <a:srgbClr val="002776"/>
              </a:buClr>
              <a:buSzPts val="3600"/>
              <a:buFont typeface="Arial" panose="020B0604020202020204" pitchFamily="34" charset="0"/>
              <a:buChar char="•"/>
            </a:pPr>
            <a:r>
              <a:rPr lang="en-US" sz="2400" dirty="0" err="1">
                <a:latin typeface="Verdana"/>
                <a:ea typeface="Verdana"/>
                <a:cs typeface="Verdana"/>
                <a:sym typeface="Verdana"/>
              </a:rPr>
              <a:t>Vaibhavi</a:t>
            </a:r>
            <a:r>
              <a:rPr lang="en-US" sz="2400" dirty="0">
                <a:latin typeface="Verdana"/>
                <a:ea typeface="Verdana"/>
                <a:cs typeface="Verdana"/>
                <a:sym typeface="Verdana"/>
              </a:rPr>
              <a:t> </a:t>
            </a:r>
            <a:r>
              <a:rPr lang="en-US" sz="2400" dirty="0" err="1">
                <a:latin typeface="Verdana"/>
                <a:ea typeface="Verdana"/>
                <a:cs typeface="Verdana"/>
                <a:sym typeface="Verdana"/>
              </a:rPr>
              <a:t>Taide</a:t>
            </a:r>
            <a:endParaRPr lang="en-US" sz="2400" dirty="0">
              <a:latin typeface="Verdana"/>
              <a:ea typeface="Verdana"/>
              <a:cs typeface="Verdana"/>
              <a:sym typeface="Verdana"/>
            </a:endParaRPr>
          </a:p>
          <a:p>
            <a:pPr marL="342900" marR="0" lvl="0" indent="-342900" algn="l" rtl="0">
              <a:lnSpc>
                <a:spcPct val="100000"/>
              </a:lnSpc>
              <a:spcBef>
                <a:spcPts val="0"/>
              </a:spcBef>
              <a:spcAft>
                <a:spcPts val="0"/>
              </a:spcAft>
              <a:buClr>
                <a:srgbClr val="002776"/>
              </a:buClr>
              <a:buSzPts val="3600"/>
              <a:buFont typeface="Arial" panose="020B0604020202020204" pitchFamily="34" charset="0"/>
              <a:buChar char="•"/>
            </a:pPr>
            <a:r>
              <a:rPr lang="en-US" sz="2400" dirty="0">
                <a:latin typeface="Verdana"/>
                <a:ea typeface="Verdana"/>
                <a:cs typeface="Verdana"/>
                <a:sym typeface="Verdana"/>
              </a:rPr>
              <a:t>Miss Shraddha Vinayak Mali</a:t>
            </a:r>
            <a:endParaRPr lang="en-US" sz="1400" b="1" dirty="0">
              <a:latin typeface="Verdana"/>
              <a:ea typeface="Verdana"/>
              <a:cs typeface="Verdana"/>
              <a:sym typeface="Verdana"/>
            </a:endParaRPr>
          </a:p>
          <a:p>
            <a:pPr marL="457200" marR="0" lvl="0" indent="-457200" algn="l" rtl="0">
              <a:lnSpc>
                <a:spcPct val="100000"/>
              </a:lnSpc>
              <a:spcBef>
                <a:spcPts val="0"/>
              </a:spcBef>
              <a:spcAft>
                <a:spcPts val="0"/>
              </a:spcAft>
              <a:buClr>
                <a:srgbClr val="002776"/>
              </a:buClr>
              <a:buSzPts val="3600"/>
              <a:buFont typeface="+mj-lt"/>
              <a:buAutoNum type="arabicPeriod"/>
            </a:pPr>
            <a:endParaRPr sz="1200" b="1" i="0" u="none" strike="noStrike" cap="none" dirty="0">
              <a:latin typeface="Verdana"/>
              <a:ea typeface="Verdana"/>
              <a:cs typeface="Verdana"/>
              <a:sym typeface="Verdana"/>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latin typeface="Verdana"/>
                <a:ea typeface="Verdana"/>
                <a:cs typeface="Verdana"/>
                <a:sym typeface="Verdana"/>
              </a:rPr>
              <a:t>Mentored by </a:t>
            </a:r>
            <a:r>
              <a:rPr lang="en-US" sz="2400" b="1" i="0" u="none" strike="noStrike" cap="none" dirty="0" err="1">
                <a:latin typeface="Verdana"/>
                <a:ea typeface="Verdana"/>
                <a:cs typeface="Verdana"/>
                <a:sym typeface="Verdana"/>
              </a:rPr>
              <a:t>Mr.Varun</a:t>
            </a:r>
            <a:r>
              <a:rPr lang="en-US" sz="2400" b="1" i="0" u="none" strike="noStrike" cap="none" dirty="0">
                <a:latin typeface="Verdana"/>
                <a:ea typeface="Verdana"/>
                <a:cs typeface="Verdana"/>
                <a:sym typeface="Verdana"/>
              </a:rPr>
              <a:t> &amp; </a:t>
            </a:r>
            <a:r>
              <a:rPr lang="en-US" sz="2400" b="1" i="0" u="none" strike="noStrike" cap="none" dirty="0" err="1">
                <a:latin typeface="Verdana"/>
                <a:ea typeface="Verdana"/>
                <a:cs typeface="Verdana"/>
                <a:sym typeface="Verdana"/>
              </a:rPr>
              <a:t>Ms.Ramya</a:t>
            </a: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latin typeface="Verdana"/>
                <a:ea typeface="Verdana"/>
                <a:cs typeface="Verdana"/>
                <a:sym typeface="Verdana"/>
              </a:rPr>
              <a:t> </a:t>
            </a:r>
            <a:endParaRPr sz="1400" b="0" i="0" u="none" strike="noStrike" cap="none" dirty="0">
              <a:latin typeface="Arial"/>
              <a:ea typeface="Arial"/>
              <a:cs typeface="Arial"/>
              <a:sym typeface="Arial"/>
            </a:endParaRPr>
          </a:p>
        </p:txBody>
      </p:sp>
      <p:pic>
        <p:nvPicPr>
          <p:cNvPr id="139" name="Google Shape;139;p1"/>
          <p:cNvPicPr preferRelativeResize="0"/>
          <p:nvPr/>
        </p:nvPicPr>
        <p:blipFill rotWithShape="1">
          <a:blip r:embed="rId3">
            <a:alphaModFix/>
          </a:blip>
          <a:srcRect/>
          <a:stretch/>
        </p:blipFill>
        <p:spPr>
          <a:xfrm>
            <a:off x="7700064" y="102559"/>
            <a:ext cx="1187051" cy="411359"/>
          </a:xfrm>
          <a:prstGeom prst="rect">
            <a:avLst/>
          </a:prstGeom>
          <a:noFill/>
          <a:ln>
            <a:noFill/>
          </a:ln>
        </p:spPr>
      </p:pic>
      <p:graphicFrame>
        <p:nvGraphicFramePr>
          <p:cNvPr id="2" name="Table 1">
            <a:extLst>
              <a:ext uri="{FF2B5EF4-FFF2-40B4-BE49-F238E27FC236}">
                <a16:creationId xmlns:a16="http://schemas.microsoft.com/office/drawing/2014/main" id="{1B5D7198-5139-41AE-CA2E-49018B5FCEEA}"/>
              </a:ext>
            </a:extLst>
          </p:cNvPr>
          <p:cNvGraphicFramePr>
            <a:graphicFrameLocks noGrp="1"/>
          </p:cNvGraphicFramePr>
          <p:nvPr>
            <p:extLst>
              <p:ext uri="{D42A27DB-BD31-4B8C-83A1-F6EECF244321}">
                <p14:modId xmlns:p14="http://schemas.microsoft.com/office/powerpoint/2010/main" val="4049156960"/>
              </p:ext>
            </p:extLst>
          </p:nvPr>
        </p:nvGraphicFramePr>
        <p:xfrm>
          <a:off x="7305773" y="1811506"/>
          <a:ext cx="580436" cy="833120"/>
        </p:xfrm>
        <a:graphic>
          <a:graphicData uri="http://schemas.openxmlformats.org/drawingml/2006/table">
            <a:tbl>
              <a:tblPr/>
              <a:tblGrid>
                <a:gridCol w="580436">
                  <a:extLst>
                    <a:ext uri="{9D8B030D-6E8A-4147-A177-3AD203B41FA5}">
                      <a16:colId xmlns:a16="http://schemas.microsoft.com/office/drawing/2014/main" val="1177504120"/>
                    </a:ext>
                  </a:extLst>
                </a:gridCol>
              </a:tblGrid>
              <a:tr h="133350">
                <a:tc>
                  <a:txBody>
                    <a:bodyPr/>
                    <a:lstStyle/>
                    <a:p>
                      <a:pPr algn="ctr" rtl="0" fontAlgn="b"/>
                      <a:endParaRPr lang="en-US" sz="1200" b="0" dirty="0">
                        <a:effectLst/>
                        <a:latin typeface="Calibri" panose="020F0502020204030204" pitchFamily="34" charset="0"/>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2561268"/>
                  </a:ext>
                </a:extLst>
              </a:tr>
              <a:tr h="133350">
                <a:tc>
                  <a:txBody>
                    <a:bodyPr/>
                    <a:lstStyle/>
                    <a:p>
                      <a:pPr algn="ctr" rtl="0" fontAlgn="b"/>
                      <a:endParaRPr lang="en-US" sz="1200" b="0" dirty="0">
                        <a:effectLst/>
                        <a:latin typeface="Calibri" panose="020F0502020204030204" pitchFamily="34" charset="0"/>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44931859"/>
                  </a:ext>
                </a:extLst>
              </a:tr>
              <a:tr h="133350">
                <a:tc>
                  <a:txBody>
                    <a:bodyPr/>
                    <a:lstStyle/>
                    <a:p>
                      <a:pPr algn="ctr" rtl="0" fontAlgn="b"/>
                      <a:endParaRPr lang="en-US" sz="1200" b="0" dirty="0">
                        <a:effectLst/>
                        <a:latin typeface="Calibri" panose="020F0502020204030204" pitchFamily="34" charset="0"/>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07736964"/>
                  </a:ext>
                </a:extLst>
              </a:tr>
              <a:tr h="158750">
                <a:tc>
                  <a:txBody>
                    <a:bodyPr/>
                    <a:lstStyle/>
                    <a:p>
                      <a:pPr algn="ctr" rtl="0" fontAlgn="b"/>
                      <a:endParaRPr lang="en-US" sz="1200" b="0" dirty="0">
                        <a:effectLst/>
                        <a:latin typeface="Calibri" panose="020F0502020204030204" pitchFamily="34" charset="0"/>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69052506"/>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E6434-14C9-61AA-A5F6-E75465FA44F9}"/>
              </a:ext>
            </a:extLst>
          </p:cNvPr>
          <p:cNvSpPr>
            <a:spLocks noGrp="1"/>
          </p:cNvSpPr>
          <p:nvPr>
            <p:ph type="title"/>
          </p:nvPr>
        </p:nvSpPr>
        <p:spPr>
          <a:xfrm>
            <a:off x="461718" y="360664"/>
            <a:ext cx="2862910" cy="1439332"/>
          </a:xfrm>
        </p:spPr>
        <p:txBody>
          <a:bodyPr/>
          <a:lstStyle/>
          <a:p>
            <a:r>
              <a:rPr lang="en-US" b="1" dirty="0"/>
              <a:t>Boxplot</a:t>
            </a:r>
          </a:p>
        </p:txBody>
      </p:sp>
      <p:pic>
        <p:nvPicPr>
          <p:cNvPr id="6" name="Content Placeholder 5">
            <a:extLst>
              <a:ext uri="{FF2B5EF4-FFF2-40B4-BE49-F238E27FC236}">
                <a16:creationId xmlns:a16="http://schemas.microsoft.com/office/drawing/2014/main" id="{B9287F15-88FC-3967-948C-1ACFA2B47BA0}"/>
              </a:ext>
            </a:extLst>
          </p:cNvPr>
          <p:cNvPicPr>
            <a:picLocks noGrp="1" noChangeAspect="1"/>
          </p:cNvPicPr>
          <p:nvPr>
            <p:ph idx="1"/>
          </p:nvPr>
        </p:nvPicPr>
        <p:blipFill>
          <a:blip r:embed="rId2"/>
          <a:stretch>
            <a:fillRect/>
          </a:stretch>
        </p:blipFill>
        <p:spPr>
          <a:xfrm>
            <a:off x="4130004" y="774564"/>
            <a:ext cx="4146763" cy="2654436"/>
          </a:xfrm>
        </p:spPr>
      </p:pic>
      <p:sp>
        <p:nvSpPr>
          <p:cNvPr id="4" name="Text Placeholder 3">
            <a:extLst>
              <a:ext uri="{FF2B5EF4-FFF2-40B4-BE49-F238E27FC236}">
                <a16:creationId xmlns:a16="http://schemas.microsoft.com/office/drawing/2014/main" id="{9A080FF2-71D6-1D58-0B53-BCB56BAB80E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b="1" dirty="0"/>
              <a:t>From the boxplot we can see that some features are having outliers.</a:t>
            </a:r>
          </a:p>
        </p:txBody>
      </p:sp>
      <p:pic>
        <p:nvPicPr>
          <p:cNvPr id="8" name="Picture 7">
            <a:extLst>
              <a:ext uri="{FF2B5EF4-FFF2-40B4-BE49-F238E27FC236}">
                <a16:creationId xmlns:a16="http://schemas.microsoft.com/office/drawing/2014/main" id="{5CDC6BE5-7B5A-2E3E-E030-5FD1A4F1D20D}"/>
              </a:ext>
            </a:extLst>
          </p:cNvPr>
          <p:cNvPicPr>
            <a:picLocks noChangeAspect="1"/>
          </p:cNvPicPr>
          <p:nvPr/>
        </p:nvPicPr>
        <p:blipFill>
          <a:blip r:embed="rId3"/>
          <a:stretch>
            <a:fillRect/>
          </a:stretch>
        </p:blipFill>
        <p:spPr>
          <a:xfrm>
            <a:off x="4130004" y="3783126"/>
            <a:ext cx="4146763" cy="2609984"/>
          </a:xfrm>
          <a:prstGeom prst="rect">
            <a:avLst/>
          </a:prstGeom>
        </p:spPr>
      </p:pic>
    </p:spTree>
    <p:extLst>
      <p:ext uri="{BB962C8B-B14F-4D97-AF65-F5344CB8AC3E}">
        <p14:creationId xmlns:p14="http://schemas.microsoft.com/office/powerpoint/2010/main" val="228945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7CC6-DBD3-8ACB-60B3-692E9AA8FDC5}"/>
              </a:ext>
            </a:extLst>
          </p:cNvPr>
          <p:cNvSpPr>
            <a:spLocks noGrp="1"/>
          </p:cNvSpPr>
          <p:nvPr>
            <p:ph type="title"/>
          </p:nvPr>
        </p:nvSpPr>
        <p:spPr>
          <a:xfrm>
            <a:off x="461718" y="1011113"/>
            <a:ext cx="2862910" cy="1439332"/>
          </a:xfrm>
        </p:spPr>
        <p:txBody>
          <a:bodyPr/>
          <a:lstStyle/>
          <a:p>
            <a:r>
              <a:rPr lang="en-US" dirty="0"/>
              <a:t>Outlier detection using isolation forest</a:t>
            </a:r>
          </a:p>
        </p:txBody>
      </p:sp>
      <p:pic>
        <p:nvPicPr>
          <p:cNvPr id="6" name="Content Placeholder 5">
            <a:extLst>
              <a:ext uri="{FF2B5EF4-FFF2-40B4-BE49-F238E27FC236}">
                <a16:creationId xmlns:a16="http://schemas.microsoft.com/office/drawing/2014/main" id="{B01134AF-3728-C673-F4C1-4F0AA42D9E94}"/>
              </a:ext>
            </a:extLst>
          </p:cNvPr>
          <p:cNvPicPr>
            <a:picLocks noGrp="1" noChangeAspect="1"/>
          </p:cNvPicPr>
          <p:nvPr>
            <p:ph idx="1"/>
          </p:nvPr>
        </p:nvPicPr>
        <p:blipFill>
          <a:blip r:embed="rId2"/>
          <a:stretch>
            <a:fillRect/>
          </a:stretch>
        </p:blipFill>
        <p:spPr>
          <a:xfrm>
            <a:off x="3606800" y="2623640"/>
            <a:ext cx="5442932" cy="2862759"/>
          </a:xfrm>
        </p:spPr>
      </p:pic>
      <p:sp>
        <p:nvSpPr>
          <p:cNvPr id="4" name="Text Placeholder 3">
            <a:extLst>
              <a:ext uri="{FF2B5EF4-FFF2-40B4-BE49-F238E27FC236}">
                <a16:creationId xmlns:a16="http://schemas.microsoft.com/office/drawing/2014/main" id="{AB78BE54-DC4F-F6F0-A6BE-AEAB657427BC}"/>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b="1" dirty="0"/>
              <a:t>The results from the Isolation Forest have shown that there are 34 outliers in the given dataset.</a:t>
            </a:r>
          </a:p>
        </p:txBody>
      </p:sp>
    </p:spTree>
    <p:extLst>
      <p:ext uri="{BB962C8B-B14F-4D97-AF65-F5344CB8AC3E}">
        <p14:creationId xmlns:p14="http://schemas.microsoft.com/office/powerpoint/2010/main" val="36103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8"/>
          <p:cNvSpPr txBox="1"/>
          <p:nvPr/>
        </p:nvSpPr>
        <p:spPr>
          <a:xfrm>
            <a:off x="88256" y="55202"/>
            <a:ext cx="8503149" cy="61268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endParaRPr sz="1400" b="0" i="0" u="none" strike="noStrike" cap="none" dirty="0">
              <a:latin typeface="Arial"/>
              <a:ea typeface="Arial"/>
              <a:cs typeface="Arial"/>
              <a:sym typeface="Arial"/>
            </a:endParaRPr>
          </a:p>
        </p:txBody>
      </p:sp>
      <p:pic>
        <p:nvPicPr>
          <p:cNvPr id="195" name="Google Shape;195;p8"/>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itle 1">
            <a:extLst>
              <a:ext uri="{FF2B5EF4-FFF2-40B4-BE49-F238E27FC236}">
                <a16:creationId xmlns:a16="http://schemas.microsoft.com/office/drawing/2014/main" id="{BCF04F24-7747-5405-580F-4E073AC79BEE}"/>
              </a:ext>
            </a:extLst>
          </p:cNvPr>
          <p:cNvSpPr>
            <a:spLocks noGrp="1"/>
          </p:cNvSpPr>
          <p:nvPr>
            <p:ph type="title"/>
          </p:nvPr>
        </p:nvSpPr>
        <p:spPr/>
        <p:txBody>
          <a:bodyPr/>
          <a:lstStyle/>
          <a:p>
            <a:r>
              <a:rPr lang="en-US" dirty="0"/>
              <a:t>Feature engineering</a:t>
            </a:r>
          </a:p>
        </p:txBody>
      </p:sp>
      <p:pic>
        <p:nvPicPr>
          <p:cNvPr id="6" name="Content Placeholder 5">
            <a:extLst>
              <a:ext uri="{FF2B5EF4-FFF2-40B4-BE49-F238E27FC236}">
                <a16:creationId xmlns:a16="http://schemas.microsoft.com/office/drawing/2014/main" id="{4624E7B4-A795-F105-717C-34996F5587EA}"/>
              </a:ext>
            </a:extLst>
          </p:cNvPr>
          <p:cNvPicPr>
            <a:picLocks noGrp="1" noChangeAspect="1"/>
          </p:cNvPicPr>
          <p:nvPr>
            <p:ph sz="half" idx="1"/>
          </p:nvPr>
        </p:nvPicPr>
        <p:blipFill>
          <a:blip r:embed="rId4"/>
          <a:stretch>
            <a:fillRect/>
          </a:stretch>
        </p:blipFill>
        <p:spPr>
          <a:xfrm>
            <a:off x="88256" y="2163866"/>
            <a:ext cx="4087851" cy="3627336"/>
          </a:xfrm>
        </p:spPr>
      </p:pic>
      <p:sp>
        <p:nvSpPr>
          <p:cNvPr id="4" name="Content Placeholder 3">
            <a:extLst>
              <a:ext uri="{FF2B5EF4-FFF2-40B4-BE49-F238E27FC236}">
                <a16:creationId xmlns:a16="http://schemas.microsoft.com/office/drawing/2014/main" id="{D782BE68-DFFC-2215-469D-F66AC5E324AC}"/>
              </a:ext>
            </a:extLst>
          </p:cNvPr>
          <p:cNvSpPr>
            <a:spLocks noGrp="1"/>
          </p:cNvSpPr>
          <p:nvPr>
            <p:ph sz="half" idx="2"/>
          </p:nvPr>
        </p:nvSpPr>
        <p:spPr/>
        <p:txBody>
          <a:bodyPr/>
          <a:lstStyle/>
          <a:p>
            <a:r>
              <a:rPr lang="en-US" b="1" dirty="0"/>
              <a:t>Feature Engineering shows which features are more important in the dataset.</a:t>
            </a:r>
          </a:p>
          <a:p>
            <a:r>
              <a:rPr lang="en-US" b="1" dirty="0"/>
              <a:t>Here we can see that ‘</a:t>
            </a:r>
            <a:r>
              <a:rPr lang="en-US" b="1" dirty="0" err="1"/>
              <a:t>total_charge</a:t>
            </a:r>
            <a:r>
              <a:rPr lang="en-US" b="1" dirty="0"/>
              <a:t>’, ‘</a:t>
            </a:r>
            <a:r>
              <a:rPr lang="en-US" b="1" dirty="0" err="1"/>
              <a:t>day_charge</a:t>
            </a:r>
            <a:r>
              <a:rPr lang="en-US" b="1" dirty="0"/>
              <a:t>’, ‘</a:t>
            </a:r>
            <a:r>
              <a:rPr lang="en-US" b="1" dirty="0" err="1"/>
              <a:t>day_mins</a:t>
            </a:r>
            <a:r>
              <a:rPr lang="en-US" b="1" dirty="0"/>
              <a:t>’ are the significant features which can affect the dependent variable.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23007C-43BE-7A9B-EFFD-255384E0D4CE}"/>
              </a:ext>
            </a:extLst>
          </p:cNvPr>
          <p:cNvSpPr>
            <a:spLocks noGrp="1"/>
          </p:cNvSpPr>
          <p:nvPr>
            <p:ph type="title"/>
          </p:nvPr>
        </p:nvSpPr>
        <p:spPr/>
        <p:txBody>
          <a:bodyPr/>
          <a:lstStyle/>
          <a:p>
            <a:r>
              <a:rPr lang="en-US" dirty="0"/>
              <a:t>Feature importance</a:t>
            </a:r>
          </a:p>
        </p:txBody>
      </p:sp>
      <p:pic>
        <p:nvPicPr>
          <p:cNvPr id="12" name="Content Placeholder 11">
            <a:extLst>
              <a:ext uri="{FF2B5EF4-FFF2-40B4-BE49-F238E27FC236}">
                <a16:creationId xmlns:a16="http://schemas.microsoft.com/office/drawing/2014/main" id="{4EB37211-20B2-C877-72BB-6253FE53DF37}"/>
              </a:ext>
            </a:extLst>
          </p:cNvPr>
          <p:cNvPicPr>
            <a:picLocks noGrp="1" noChangeAspect="1"/>
          </p:cNvPicPr>
          <p:nvPr>
            <p:ph idx="1"/>
          </p:nvPr>
        </p:nvPicPr>
        <p:blipFill>
          <a:blip r:embed="rId2"/>
          <a:stretch>
            <a:fillRect/>
          </a:stretch>
        </p:blipFill>
        <p:spPr>
          <a:xfrm>
            <a:off x="1074656" y="2141537"/>
            <a:ext cx="6749591" cy="4106861"/>
          </a:xfrm>
        </p:spPr>
      </p:pic>
    </p:spTree>
    <p:extLst>
      <p:ext uri="{BB962C8B-B14F-4D97-AF65-F5344CB8AC3E}">
        <p14:creationId xmlns:p14="http://schemas.microsoft.com/office/powerpoint/2010/main" val="1878819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6C856-A54F-D01E-EDD4-7288F817ED4E}"/>
              </a:ext>
            </a:extLst>
          </p:cNvPr>
          <p:cNvSpPr>
            <a:spLocks noGrp="1"/>
          </p:cNvSpPr>
          <p:nvPr>
            <p:ph type="title"/>
          </p:nvPr>
        </p:nvSpPr>
        <p:spPr>
          <a:xfrm>
            <a:off x="376877" y="162701"/>
            <a:ext cx="2862910" cy="1439332"/>
          </a:xfrm>
        </p:spPr>
        <p:txBody>
          <a:bodyPr/>
          <a:lstStyle/>
          <a:p>
            <a:r>
              <a:rPr lang="en-US" dirty="0" err="1"/>
              <a:t>Sweetviz</a:t>
            </a:r>
            <a:r>
              <a:rPr lang="en-US" dirty="0"/>
              <a:t> report</a:t>
            </a:r>
          </a:p>
        </p:txBody>
      </p:sp>
      <p:pic>
        <p:nvPicPr>
          <p:cNvPr id="6" name="Content Placeholder 5">
            <a:extLst>
              <a:ext uri="{FF2B5EF4-FFF2-40B4-BE49-F238E27FC236}">
                <a16:creationId xmlns:a16="http://schemas.microsoft.com/office/drawing/2014/main" id="{1C0FF79C-D8F9-76AE-5C47-6916B3AA5985}"/>
              </a:ext>
            </a:extLst>
          </p:cNvPr>
          <p:cNvPicPr>
            <a:picLocks noGrp="1" noChangeAspect="1"/>
          </p:cNvPicPr>
          <p:nvPr>
            <p:ph idx="1"/>
          </p:nvPr>
        </p:nvPicPr>
        <p:blipFill>
          <a:blip r:embed="rId2"/>
          <a:stretch>
            <a:fillRect/>
          </a:stretch>
        </p:blipFill>
        <p:spPr>
          <a:xfrm>
            <a:off x="3606800" y="1720034"/>
            <a:ext cx="4627563" cy="2960732"/>
          </a:xfrm>
        </p:spPr>
      </p:pic>
      <p:sp>
        <p:nvSpPr>
          <p:cNvPr id="4" name="Text Placeholder 3">
            <a:extLst>
              <a:ext uri="{FF2B5EF4-FFF2-40B4-BE49-F238E27FC236}">
                <a16:creationId xmlns:a16="http://schemas.microsoft.com/office/drawing/2014/main" id="{7FA724A4-896D-4E37-7477-3693B2601CA6}"/>
              </a:ext>
            </a:extLst>
          </p:cNvPr>
          <p:cNvSpPr>
            <a:spLocks noGrp="1"/>
          </p:cNvSpPr>
          <p:nvPr>
            <p:ph type="body" sz="half" idx="2"/>
          </p:nvPr>
        </p:nvSpPr>
        <p:spPr>
          <a:xfrm>
            <a:off x="376877" y="2271337"/>
            <a:ext cx="2862910" cy="1845735"/>
          </a:xfrm>
        </p:spPr>
        <p:txBody>
          <a:bodyPr>
            <a:noAutofit/>
          </a:bodyPr>
          <a:lstStyle/>
          <a:p>
            <a:pPr marL="285750" indent="-285750">
              <a:buFont typeface="Arial" panose="020B0604020202020204" pitchFamily="34" charset="0"/>
              <a:buChar char="•"/>
            </a:pPr>
            <a:r>
              <a:rPr lang="en-US" sz="1600" b="1" dirty="0"/>
              <a:t>This is a </a:t>
            </a:r>
            <a:r>
              <a:rPr lang="en-US" sz="1600" b="1" dirty="0" err="1"/>
              <a:t>Sweetviz</a:t>
            </a:r>
            <a:r>
              <a:rPr lang="en-US" sz="1600" b="1" dirty="0"/>
              <a:t> Report for the dependent variable.</a:t>
            </a:r>
          </a:p>
          <a:p>
            <a:pPr marL="285750" indent="-285750">
              <a:buFont typeface="Arial" panose="020B0604020202020204" pitchFamily="34" charset="0"/>
              <a:buChar char="•"/>
            </a:pPr>
            <a:r>
              <a:rPr lang="en-US" sz="1600" b="1" dirty="0"/>
              <a:t>From this we can see that no independent variable is affecting the dependent variable significantly.</a:t>
            </a:r>
          </a:p>
          <a:p>
            <a:pPr marL="285750" indent="-285750">
              <a:buFont typeface="Arial" panose="020B0604020202020204" pitchFamily="34" charset="0"/>
              <a:buChar char="•"/>
            </a:pPr>
            <a:r>
              <a:rPr lang="en-US" sz="1600" b="1" dirty="0" err="1"/>
              <a:t>total_charge</a:t>
            </a:r>
            <a:r>
              <a:rPr lang="en-US" sz="1600" b="1" dirty="0"/>
              <a:t>, </a:t>
            </a:r>
            <a:r>
              <a:rPr lang="en-US" sz="1600" b="1" dirty="0" err="1"/>
              <a:t>day_mins</a:t>
            </a:r>
            <a:r>
              <a:rPr lang="en-US" sz="1600" b="1" dirty="0"/>
              <a:t>, </a:t>
            </a:r>
            <a:r>
              <a:rPr lang="en-US" sz="1600" b="1" dirty="0" err="1"/>
              <a:t>day_charge</a:t>
            </a:r>
            <a:r>
              <a:rPr lang="en-US" sz="1600" b="1" dirty="0"/>
              <a:t> are the features that are affecting the dependent variable the most.</a:t>
            </a:r>
          </a:p>
        </p:txBody>
      </p:sp>
    </p:spTree>
    <p:extLst>
      <p:ext uri="{BB962C8B-B14F-4D97-AF65-F5344CB8AC3E}">
        <p14:creationId xmlns:p14="http://schemas.microsoft.com/office/powerpoint/2010/main" val="387184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9"/>
          <p:cNvSpPr txBox="1"/>
          <p:nvPr/>
        </p:nvSpPr>
        <p:spPr>
          <a:xfrm>
            <a:off x="3171008" y="2943398"/>
            <a:ext cx="327608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Model</a:t>
            </a:r>
            <a:endParaRPr sz="1400" b="0" i="0" u="none" strike="noStrike" cap="none" dirty="0">
              <a:solidFill>
                <a:srgbClr val="000000"/>
              </a:solidFill>
              <a:latin typeface="Arial"/>
              <a:ea typeface="Arial"/>
              <a:cs typeface="Arial"/>
              <a:sym typeface="Arial"/>
            </a:endParaRPr>
          </a:p>
        </p:txBody>
      </p:sp>
      <p:pic>
        <p:nvPicPr>
          <p:cNvPr id="201" name="Google Shape;201;p9"/>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itle 1">
            <a:extLst>
              <a:ext uri="{FF2B5EF4-FFF2-40B4-BE49-F238E27FC236}">
                <a16:creationId xmlns:a16="http://schemas.microsoft.com/office/drawing/2014/main" id="{3CD70D75-33BB-1991-8F4F-1394C9F4A6FF}"/>
              </a:ext>
            </a:extLst>
          </p:cNvPr>
          <p:cNvSpPr>
            <a:spLocks noGrp="1"/>
          </p:cNvSpPr>
          <p:nvPr>
            <p:ph type="title"/>
          </p:nvPr>
        </p:nvSpPr>
        <p:spPr/>
        <p:txBody>
          <a:bodyPr/>
          <a:lstStyle/>
          <a:p>
            <a:r>
              <a:rPr lang="en-US" dirty="0"/>
              <a:t>Training the dataset</a:t>
            </a:r>
          </a:p>
        </p:txBody>
      </p:sp>
      <p:pic>
        <p:nvPicPr>
          <p:cNvPr id="10" name="Content Placeholder 9">
            <a:extLst>
              <a:ext uri="{FF2B5EF4-FFF2-40B4-BE49-F238E27FC236}">
                <a16:creationId xmlns:a16="http://schemas.microsoft.com/office/drawing/2014/main" id="{4B12D859-2B65-5C66-1B40-9009D2067B0B}"/>
              </a:ext>
            </a:extLst>
          </p:cNvPr>
          <p:cNvPicPr>
            <a:picLocks noGrp="1" noChangeAspect="1"/>
          </p:cNvPicPr>
          <p:nvPr>
            <p:ph sz="half" idx="1"/>
          </p:nvPr>
        </p:nvPicPr>
        <p:blipFill>
          <a:blip r:embed="rId4"/>
          <a:stretch>
            <a:fillRect/>
          </a:stretch>
        </p:blipFill>
        <p:spPr>
          <a:xfrm>
            <a:off x="122548" y="2498104"/>
            <a:ext cx="4147827" cy="2846894"/>
          </a:xfrm>
        </p:spPr>
      </p:pic>
      <p:sp>
        <p:nvSpPr>
          <p:cNvPr id="8" name="Content Placeholder 7">
            <a:extLst>
              <a:ext uri="{FF2B5EF4-FFF2-40B4-BE49-F238E27FC236}">
                <a16:creationId xmlns:a16="http://schemas.microsoft.com/office/drawing/2014/main" id="{10C2A2C0-49BE-297D-7DDA-34C39F983AD4}"/>
              </a:ext>
            </a:extLst>
          </p:cNvPr>
          <p:cNvSpPr>
            <a:spLocks noGrp="1"/>
          </p:cNvSpPr>
          <p:nvPr>
            <p:ph sz="half" idx="2"/>
          </p:nvPr>
        </p:nvSpPr>
        <p:spPr>
          <a:xfrm>
            <a:off x="4732256" y="1991716"/>
            <a:ext cx="3813048" cy="3649133"/>
          </a:xfrm>
        </p:spPr>
        <p:txBody>
          <a:bodyPr/>
          <a:lstStyle/>
          <a:p>
            <a:r>
              <a:rPr lang="en-US" b="1" dirty="0"/>
              <a:t>We have trained the data in 70:30 ratio where 70% of the dataset will be trained and 30% will be tested based on the training.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7C54-0A6A-54B3-6246-A60F7BA97967}"/>
              </a:ext>
            </a:extLst>
          </p:cNvPr>
          <p:cNvSpPr>
            <a:spLocks noGrp="1"/>
          </p:cNvSpPr>
          <p:nvPr>
            <p:ph type="title"/>
          </p:nvPr>
        </p:nvSpPr>
        <p:spPr/>
        <p:txBody>
          <a:bodyPr/>
          <a:lstStyle/>
          <a:p>
            <a:r>
              <a:rPr lang="en-US" dirty="0"/>
              <a:t>Balancing the dataset</a:t>
            </a:r>
          </a:p>
        </p:txBody>
      </p:sp>
      <p:sp>
        <p:nvSpPr>
          <p:cNvPr id="3" name="Content Placeholder 2">
            <a:extLst>
              <a:ext uri="{FF2B5EF4-FFF2-40B4-BE49-F238E27FC236}">
                <a16:creationId xmlns:a16="http://schemas.microsoft.com/office/drawing/2014/main" id="{FDED9DDA-C791-8BE5-9254-D4329DCCFCBD}"/>
              </a:ext>
            </a:extLst>
          </p:cNvPr>
          <p:cNvSpPr>
            <a:spLocks noGrp="1"/>
          </p:cNvSpPr>
          <p:nvPr>
            <p:ph sz="half" idx="1"/>
          </p:nvPr>
        </p:nvSpPr>
        <p:spPr/>
        <p:txBody>
          <a:bodyPr/>
          <a:lstStyle/>
          <a:p>
            <a:r>
              <a:rPr lang="en-US" dirty="0"/>
              <a:t>As we know that this is an imbalanced dataset, we have first balanced it using SMOTE technique.</a:t>
            </a:r>
          </a:p>
          <a:p>
            <a:r>
              <a:rPr lang="en-US" dirty="0"/>
              <a:t>This technique oversamples the dataset and then trains it.</a:t>
            </a:r>
          </a:p>
        </p:txBody>
      </p:sp>
      <p:pic>
        <p:nvPicPr>
          <p:cNvPr id="6" name="Content Placeholder 5">
            <a:extLst>
              <a:ext uri="{FF2B5EF4-FFF2-40B4-BE49-F238E27FC236}">
                <a16:creationId xmlns:a16="http://schemas.microsoft.com/office/drawing/2014/main" id="{F7337618-0223-08B4-D526-DD0B5F7BED13}"/>
              </a:ext>
            </a:extLst>
          </p:cNvPr>
          <p:cNvPicPr>
            <a:picLocks noGrp="1" noChangeAspect="1"/>
          </p:cNvPicPr>
          <p:nvPr>
            <p:ph sz="half" idx="2"/>
          </p:nvPr>
        </p:nvPicPr>
        <p:blipFill>
          <a:blip r:embed="rId2"/>
          <a:stretch>
            <a:fillRect/>
          </a:stretch>
        </p:blipFill>
        <p:spPr>
          <a:xfrm>
            <a:off x="4416425" y="1762812"/>
            <a:ext cx="4633307" cy="4289196"/>
          </a:xfrm>
        </p:spPr>
      </p:pic>
    </p:spTree>
    <p:extLst>
      <p:ext uri="{BB962C8B-B14F-4D97-AF65-F5344CB8AC3E}">
        <p14:creationId xmlns:p14="http://schemas.microsoft.com/office/powerpoint/2010/main" val="359297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331288-E046-45BF-0810-8565C0B26D56}"/>
              </a:ext>
            </a:extLst>
          </p:cNvPr>
          <p:cNvSpPr>
            <a:spLocks noGrp="1"/>
          </p:cNvSpPr>
          <p:nvPr>
            <p:ph type="title"/>
          </p:nvPr>
        </p:nvSpPr>
        <p:spPr/>
        <p:txBody>
          <a:bodyPr/>
          <a:lstStyle/>
          <a:p>
            <a:r>
              <a:rPr lang="en-US" dirty="0"/>
              <a:t>Model building</a:t>
            </a:r>
          </a:p>
        </p:txBody>
      </p:sp>
      <p:sp>
        <p:nvSpPr>
          <p:cNvPr id="6" name="Text Placeholder 5">
            <a:extLst>
              <a:ext uri="{FF2B5EF4-FFF2-40B4-BE49-F238E27FC236}">
                <a16:creationId xmlns:a16="http://schemas.microsoft.com/office/drawing/2014/main" id="{FA88A083-B0F9-AD0D-2F29-67CDD3FEB1C5}"/>
              </a:ext>
            </a:extLst>
          </p:cNvPr>
          <p:cNvSpPr>
            <a:spLocks noGrp="1"/>
          </p:cNvSpPr>
          <p:nvPr>
            <p:ph type="body" idx="1"/>
          </p:nvPr>
        </p:nvSpPr>
        <p:spPr/>
        <p:txBody>
          <a:bodyPr/>
          <a:lstStyle/>
          <a:p>
            <a:r>
              <a:rPr lang="en-US" dirty="0"/>
              <a:t>NAÏVE BAYES</a:t>
            </a:r>
          </a:p>
        </p:txBody>
      </p:sp>
      <p:sp>
        <p:nvSpPr>
          <p:cNvPr id="8" name="Text Placeholder 7">
            <a:extLst>
              <a:ext uri="{FF2B5EF4-FFF2-40B4-BE49-F238E27FC236}">
                <a16:creationId xmlns:a16="http://schemas.microsoft.com/office/drawing/2014/main" id="{A4937639-C8E0-69D7-BE48-DE9EDCA96ED2}"/>
              </a:ext>
            </a:extLst>
          </p:cNvPr>
          <p:cNvSpPr>
            <a:spLocks noGrp="1"/>
          </p:cNvSpPr>
          <p:nvPr>
            <p:ph type="body" sz="quarter" idx="3"/>
          </p:nvPr>
        </p:nvSpPr>
        <p:spPr/>
        <p:txBody>
          <a:bodyPr/>
          <a:lstStyle/>
          <a:p>
            <a:r>
              <a:rPr lang="en-US" dirty="0"/>
              <a:t>DECISION TREE</a:t>
            </a:r>
          </a:p>
        </p:txBody>
      </p:sp>
      <p:pic>
        <p:nvPicPr>
          <p:cNvPr id="7" name="Content Placeholder 6">
            <a:extLst>
              <a:ext uri="{FF2B5EF4-FFF2-40B4-BE49-F238E27FC236}">
                <a16:creationId xmlns:a16="http://schemas.microsoft.com/office/drawing/2014/main" id="{156D1D00-A230-35E6-285B-6E9121B2D442}"/>
              </a:ext>
            </a:extLst>
          </p:cNvPr>
          <p:cNvPicPr>
            <a:picLocks noGrp="1" noChangeAspect="1"/>
          </p:cNvPicPr>
          <p:nvPr>
            <p:ph sz="half" idx="2"/>
          </p:nvPr>
        </p:nvPicPr>
        <p:blipFill>
          <a:blip r:embed="rId2"/>
          <a:stretch>
            <a:fillRect/>
          </a:stretch>
        </p:blipFill>
        <p:spPr>
          <a:xfrm>
            <a:off x="457200" y="2935425"/>
            <a:ext cx="3813175" cy="2790550"/>
          </a:xfrm>
        </p:spPr>
      </p:pic>
      <p:pic>
        <p:nvPicPr>
          <p:cNvPr id="14" name="Content Placeholder 13">
            <a:extLst>
              <a:ext uri="{FF2B5EF4-FFF2-40B4-BE49-F238E27FC236}">
                <a16:creationId xmlns:a16="http://schemas.microsoft.com/office/drawing/2014/main" id="{6DD93574-3BB7-AAB8-9755-5814F97B923F}"/>
              </a:ext>
            </a:extLst>
          </p:cNvPr>
          <p:cNvPicPr>
            <a:picLocks noGrp="1" noChangeAspect="1"/>
          </p:cNvPicPr>
          <p:nvPr>
            <p:ph sz="quarter" idx="4"/>
          </p:nvPr>
        </p:nvPicPr>
        <p:blipFill>
          <a:blip r:embed="rId3"/>
          <a:stretch>
            <a:fillRect/>
          </a:stretch>
        </p:blipFill>
        <p:spPr>
          <a:xfrm>
            <a:off x="4416425" y="2935425"/>
            <a:ext cx="3813175" cy="2790550"/>
          </a:xfrm>
        </p:spPr>
      </p:pic>
    </p:spTree>
    <p:extLst>
      <p:ext uri="{BB962C8B-B14F-4D97-AF65-F5344CB8AC3E}">
        <p14:creationId xmlns:p14="http://schemas.microsoft.com/office/powerpoint/2010/main" val="3888270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4CFA-1371-3401-16A7-BF10FCA1EFAD}"/>
              </a:ext>
            </a:extLst>
          </p:cNvPr>
          <p:cNvSpPr>
            <a:spLocks noGrp="1"/>
          </p:cNvSpPr>
          <p:nvPr>
            <p:ph type="title"/>
          </p:nvPr>
        </p:nvSpPr>
        <p:spPr/>
        <p:txBody>
          <a:bodyPr/>
          <a:lstStyle/>
          <a:p>
            <a:r>
              <a:rPr lang="en-US" dirty="0"/>
              <a:t>MODEL BUILDING</a:t>
            </a:r>
          </a:p>
        </p:txBody>
      </p:sp>
      <p:sp>
        <p:nvSpPr>
          <p:cNvPr id="3" name="Text Placeholder 2">
            <a:extLst>
              <a:ext uri="{FF2B5EF4-FFF2-40B4-BE49-F238E27FC236}">
                <a16:creationId xmlns:a16="http://schemas.microsoft.com/office/drawing/2014/main" id="{9F2F7BEE-5A0D-ABE2-4A15-1C8F0A10FE64}"/>
              </a:ext>
            </a:extLst>
          </p:cNvPr>
          <p:cNvSpPr>
            <a:spLocks noGrp="1"/>
          </p:cNvSpPr>
          <p:nvPr>
            <p:ph type="body" idx="1"/>
          </p:nvPr>
        </p:nvSpPr>
        <p:spPr/>
        <p:txBody>
          <a:bodyPr/>
          <a:lstStyle/>
          <a:p>
            <a:r>
              <a:rPr lang="en-US" dirty="0"/>
              <a:t>SVM</a:t>
            </a:r>
          </a:p>
        </p:txBody>
      </p:sp>
      <p:sp>
        <p:nvSpPr>
          <p:cNvPr id="5" name="Text Placeholder 4">
            <a:extLst>
              <a:ext uri="{FF2B5EF4-FFF2-40B4-BE49-F238E27FC236}">
                <a16:creationId xmlns:a16="http://schemas.microsoft.com/office/drawing/2014/main" id="{25794B25-2619-77D7-594C-7DEE4E5F57CF}"/>
              </a:ext>
            </a:extLst>
          </p:cNvPr>
          <p:cNvSpPr>
            <a:spLocks noGrp="1"/>
          </p:cNvSpPr>
          <p:nvPr>
            <p:ph type="body" sz="quarter" idx="3"/>
          </p:nvPr>
        </p:nvSpPr>
        <p:spPr/>
        <p:txBody>
          <a:bodyPr/>
          <a:lstStyle/>
          <a:p>
            <a:r>
              <a:rPr lang="en-US" dirty="0"/>
              <a:t>RANDOM FOREST</a:t>
            </a:r>
          </a:p>
        </p:txBody>
      </p:sp>
      <p:pic>
        <p:nvPicPr>
          <p:cNvPr id="9" name="Content Placeholder 8">
            <a:extLst>
              <a:ext uri="{FF2B5EF4-FFF2-40B4-BE49-F238E27FC236}">
                <a16:creationId xmlns:a16="http://schemas.microsoft.com/office/drawing/2014/main" id="{E172479D-97D0-6609-B83D-26F819E84495}"/>
              </a:ext>
            </a:extLst>
          </p:cNvPr>
          <p:cNvPicPr>
            <a:picLocks noGrp="1" noChangeAspect="1"/>
          </p:cNvPicPr>
          <p:nvPr>
            <p:ph sz="half" idx="2"/>
          </p:nvPr>
        </p:nvPicPr>
        <p:blipFill>
          <a:blip r:embed="rId2"/>
          <a:stretch>
            <a:fillRect/>
          </a:stretch>
        </p:blipFill>
        <p:spPr>
          <a:xfrm>
            <a:off x="457200" y="2794529"/>
            <a:ext cx="3813175" cy="2983134"/>
          </a:xfrm>
        </p:spPr>
      </p:pic>
      <p:pic>
        <p:nvPicPr>
          <p:cNvPr id="14" name="Content Placeholder 13">
            <a:extLst>
              <a:ext uri="{FF2B5EF4-FFF2-40B4-BE49-F238E27FC236}">
                <a16:creationId xmlns:a16="http://schemas.microsoft.com/office/drawing/2014/main" id="{FD5A32EB-F40B-D7E4-2B9B-5535CE44A686}"/>
              </a:ext>
            </a:extLst>
          </p:cNvPr>
          <p:cNvPicPr>
            <a:picLocks noGrp="1" noChangeAspect="1"/>
          </p:cNvPicPr>
          <p:nvPr>
            <p:ph sz="quarter" idx="4"/>
          </p:nvPr>
        </p:nvPicPr>
        <p:blipFill>
          <a:blip r:embed="rId3"/>
          <a:stretch>
            <a:fillRect/>
          </a:stretch>
        </p:blipFill>
        <p:spPr>
          <a:xfrm>
            <a:off x="4416425" y="2794529"/>
            <a:ext cx="4435344" cy="2983134"/>
          </a:xfrm>
        </p:spPr>
      </p:pic>
    </p:spTree>
    <p:extLst>
      <p:ext uri="{BB962C8B-B14F-4D97-AF65-F5344CB8AC3E}">
        <p14:creationId xmlns:p14="http://schemas.microsoft.com/office/powerpoint/2010/main" val="2533898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F92E-4BE3-D737-20DD-F296D19B1C7E}"/>
              </a:ext>
            </a:extLst>
          </p:cNvPr>
          <p:cNvSpPr>
            <a:spLocks noGrp="1"/>
          </p:cNvSpPr>
          <p:nvPr>
            <p:ph type="title"/>
          </p:nvPr>
        </p:nvSpPr>
        <p:spPr/>
        <p:txBody>
          <a:bodyPr/>
          <a:lstStyle/>
          <a:p>
            <a:r>
              <a:rPr lang="en-US" dirty="0"/>
              <a:t>MODEL BUILDING</a:t>
            </a:r>
          </a:p>
        </p:txBody>
      </p:sp>
      <p:sp>
        <p:nvSpPr>
          <p:cNvPr id="3" name="Text Placeholder 2">
            <a:extLst>
              <a:ext uri="{FF2B5EF4-FFF2-40B4-BE49-F238E27FC236}">
                <a16:creationId xmlns:a16="http://schemas.microsoft.com/office/drawing/2014/main" id="{77CAF07C-A117-8A37-6F27-04D147E65B86}"/>
              </a:ext>
            </a:extLst>
          </p:cNvPr>
          <p:cNvSpPr>
            <a:spLocks noGrp="1"/>
          </p:cNvSpPr>
          <p:nvPr>
            <p:ph type="body" idx="1"/>
          </p:nvPr>
        </p:nvSpPr>
        <p:spPr/>
        <p:txBody>
          <a:bodyPr/>
          <a:lstStyle/>
          <a:p>
            <a:r>
              <a:rPr lang="en-US" dirty="0"/>
              <a:t>KNN</a:t>
            </a:r>
          </a:p>
        </p:txBody>
      </p:sp>
      <p:sp>
        <p:nvSpPr>
          <p:cNvPr id="5" name="Text Placeholder 4">
            <a:extLst>
              <a:ext uri="{FF2B5EF4-FFF2-40B4-BE49-F238E27FC236}">
                <a16:creationId xmlns:a16="http://schemas.microsoft.com/office/drawing/2014/main" id="{286BAC3C-072B-A8FF-86B8-70AD6ACA54CB}"/>
              </a:ext>
            </a:extLst>
          </p:cNvPr>
          <p:cNvSpPr>
            <a:spLocks noGrp="1"/>
          </p:cNvSpPr>
          <p:nvPr>
            <p:ph type="body" sz="quarter" idx="3"/>
          </p:nvPr>
        </p:nvSpPr>
        <p:spPr/>
        <p:txBody>
          <a:bodyPr/>
          <a:lstStyle/>
          <a:p>
            <a:r>
              <a:rPr lang="en-US" dirty="0"/>
              <a:t>XGBOOST</a:t>
            </a:r>
          </a:p>
        </p:txBody>
      </p:sp>
      <p:pic>
        <p:nvPicPr>
          <p:cNvPr id="14" name="Content Placeholder 13">
            <a:extLst>
              <a:ext uri="{FF2B5EF4-FFF2-40B4-BE49-F238E27FC236}">
                <a16:creationId xmlns:a16="http://schemas.microsoft.com/office/drawing/2014/main" id="{5EBF9044-321B-7A0F-BDDA-7928357E0907}"/>
              </a:ext>
            </a:extLst>
          </p:cNvPr>
          <p:cNvPicPr>
            <a:picLocks noGrp="1" noChangeAspect="1"/>
          </p:cNvPicPr>
          <p:nvPr>
            <p:ph sz="half" idx="2"/>
          </p:nvPr>
        </p:nvPicPr>
        <p:blipFill>
          <a:blip r:embed="rId2"/>
          <a:stretch>
            <a:fillRect/>
          </a:stretch>
        </p:blipFill>
        <p:spPr>
          <a:xfrm>
            <a:off x="457200" y="2946928"/>
            <a:ext cx="3813175" cy="2897691"/>
          </a:xfrm>
        </p:spPr>
      </p:pic>
      <p:pic>
        <p:nvPicPr>
          <p:cNvPr id="18" name="Content Placeholder 17">
            <a:extLst>
              <a:ext uri="{FF2B5EF4-FFF2-40B4-BE49-F238E27FC236}">
                <a16:creationId xmlns:a16="http://schemas.microsoft.com/office/drawing/2014/main" id="{9B287DBD-D7C4-C80B-2E57-8B808D405D1F}"/>
              </a:ext>
            </a:extLst>
          </p:cNvPr>
          <p:cNvPicPr>
            <a:picLocks noGrp="1" noChangeAspect="1"/>
          </p:cNvPicPr>
          <p:nvPr>
            <p:ph sz="quarter" idx="4"/>
          </p:nvPr>
        </p:nvPicPr>
        <p:blipFill>
          <a:blip r:embed="rId3"/>
          <a:stretch>
            <a:fillRect/>
          </a:stretch>
        </p:blipFill>
        <p:spPr>
          <a:xfrm>
            <a:off x="4416425" y="2946927"/>
            <a:ext cx="3813175" cy="2897691"/>
          </a:xfrm>
        </p:spPr>
      </p:pic>
    </p:spTree>
    <p:extLst>
      <p:ext uri="{BB962C8B-B14F-4D97-AF65-F5344CB8AC3E}">
        <p14:creationId xmlns:p14="http://schemas.microsoft.com/office/powerpoint/2010/main" val="199298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AF2B-B631-3B1B-2DDC-85429AC9E063}"/>
              </a:ext>
            </a:extLst>
          </p:cNvPr>
          <p:cNvSpPr>
            <a:spLocks noGrp="1"/>
          </p:cNvSpPr>
          <p:nvPr>
            <p:ph type="ctrTitle"/>
          </p:nvPr>
        </p:nvSpPr>
        <p:spPr/>
        <p:txBody>
          <a:bodyPr/>
          <a:lstStyle/>
          <a:p>
            <a:r>
              <a:rPr lang="en-US" dirty="0"/>
              <a:t>Business objective</a:t>
            </a:r>
          </a:p>
        </p:txBody>
      </p:sp>
      <p:sp>
        <p:nvSpPr>
          <p:cNvPr id="3" name="Subtitle 2">
            <a:extLst>
              <a:ext uri="{FF2B5EF4-FFF2-40B4-BE49-F238E27FC236}">
                <a16:creationId xmlns:a16="http://schemas.microsoft.com/office/drawing/2014/main" id="{F6B46F23-E0D4-0532-266E-038225B834DA}"/>
              </a:ext>
            </a:extLst>
          </p:cNvPr>
          <p:cNvSpPr>
            <a:spLocks noGrp="1"/>
          </p:cNvSpPr>
          <p:nvPr>
            <p:ph type="subTitle" idx="1"/>
          </p:nvPr>
        </p:nvSpPr>
        <p:spPr/>
        <p:txBody>
          <a:bodyPr>
            <a:normAutofit fontScale="92500" lnSpcReduction="10000"/>
          </a:bodyPr>
          <a:lstStyle/>
          <a:p>
            <a:r>
              <a:rPr lang="en-US" sz="1800" dirty="0">
                <a:effectLst/>
                <a:latin typeface="Arial" panose="020B0604020202020204" pitchFamily="34" charset="0"/>
                <a:ea typeface="Arial" panose="020B0604020202020204" pitchFamily="34" charset="0"/>
              </a:rPr>
              <a:t>This is a classification project since the variable to be predicted is binary (churn or loyal customer). The goal here is to model churn probability, conditioned on the customer features.</a:t>
            </a:r>
            <a:endParaRPr lang="en-US" sz="1400" b="0" i="0" u="none" strike="noStrike" cap="none" dirty="0">
              <a:solidFill>
                <a:srgbClr val="000000"/>
              </a:solidFill>
              <a:latin typeface="Arial"/>
              <a:ea typeface="Arial"/>
              <a:cs typeface="Arial"/>
              <a:sym typeface="Arial"/>
            </a:endParaRPr>
          </a:p>
          <a:p>
            <a:endParaRPr lang="en-US" dirty="0"/>
          </a:p>
        </p:txBody>
      </p:sp>
    </p:spTree>
    <p:extLst>
      <p:ext uri="{BB962C8B-B14F-4D97-AF65-F5344CB8AC3E}">
        <p14:creationId xmlns:p14="http://schemas.microsoft.com/office/powerpoint/2010/main" val="2462324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01AB14C-659B-DF80-BF1B-02390F341EE9}"/>
              </a:ext>
            </a:extLst>
          </p:cNvPr>
          <p:cNvSpPr>
            <a:spLocks noGrp="1"/>
          </p:cNvSpPr>
          <p:nvPr>
            <p:ph type="title"/>
          </p:nvPr>
        </p:nvSpPr>
        <p:spPr/>
        <p:txBody>
          <a:bodyPr/>
          <a:lstStyle/>
          <a:p>
            <a:r>
              <a:rPr lang="en-US" dirty="0"/>
              <a:t>MODEL BUILDING</a:t>
            </a:r>
          </a:p>
        </p:txBody>
      </p:sp>
      <p:sp>
        <p:nvSpPr>
          <p:cNvPr id="9" name="Text Placeholder 8">
            <a:extLst>
              <a:ext uri="{FF2B5EF4-FFF2-40B4-BE49-F238E27FC236}">
                <a16:creationId xmlns:a16="http://schemas.microsoft.com/office/drawing/2014/main" id="{9B4F87D3-25E5-7CEC-9D63-D51197FA9429}"/>
              </a:ext>
            </a:extLst>
          </p:cNvPr>
          <p:cNvSpPr>
            <a:spLocks noGrp="1"/>
          </p:cNvSpPr>
          <p:nvPr>
            <p:ph type="body" sz="half" idx="2"/>
          </p:nvPr>
        </p:nvSpPr>
        <p:spPr/>
        <p:txBody>
          <a:bodyPr/>
          <a:lstStyle/>
          <a:p>
            <a:r>
              <a:rPr lang="en-US" dirty="0"/>
              <a:t>LOGISTIC REGRESSION</a:t>
            </a:r>
          </a:p>
        </p:txBody>
      </p:sp>
      <p:pic>
        <p:nvPicPr>
          <p:cNvPr id="3" name="Picture 2">
            <a:extLst>
              <a:ext uri="{FF2B5EF4-FFF2-40B4-BE49-F238E27FC236}">
                <a16:creationId xmlns:a16="http://schemas.microsoft.com/office/drawing/2014/main" id="{BEE5E93E-A2CE-AE40-D945-DB4D226BD814}"/>
              </a:ext>
            </a:extLst>
          </p:cNvPr>
          <p:cNvPicPr>
            <a:picLocks noChangeAspect="1"/>
          </p:cNvPicPr>
          <p:nvPr/>
        </p:nvPicPr>
        <p:blipFill>
          <a:blip r:embed="rId2"/>
          <a:stretch>
            <a:fillRect/>
          </a:stretch>
        </p:blipFill>
        <p:spPr>
          <a:xfrm>
            <a:off x="2909607" y="914400"/>
            <a:ext cx="6172517" cy="5029200"/>
          </a:xfrm>
          <a:prstGeom prst="rect">
            <a:avLst/>
          </a:prstGeom>
        </p:spPr>
      </p:pic>
      <p:sp>
        <p:nvSpPr>
          <p:cNvPr id="5" name="Picture Placeholder 4">
            <a:extLst>
              <a:ext uri="{FF2B5EF4-FFF2-40B4-BE49-F238E27FC236}">
                <a16:creationId xmlns:a16="http://schemas.microsoft.com/office/drawing/2014/main" id="{6157A580-A017-FF9D-0F3C-5177BCF2D10D}"/>
              </a:ext>
            </a:extLst>
          </p:cNvPr>
          <p:cNvSpPr>
            <a:spLocks noGrp="1"/>
          </p:cNvSpPr>
          <p:nvPr>
            <p:ph type="pic" idx="1"/>
          </p:nvPr>
        </p:nvSpPr>
        <p:spPr/>
      </p:sp>
    </p:spTree>
    <p:extLst>
      <p:ext uri="{BB962C8B-B14F-4D97-AF65-F5344CB8AC3E}">
        <p14:creationId xmlns:p14="http://schemas.microsoft.com/office/powerpoint/2010/main" val="323798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665F-6EE3-8FAD-EE70-426FCC10D7FC}"/>
              </a:ext>
            </a:extLst>
          </p:cNvPr>
          <p:cNvSpPr>
            <a:spLocks noGrp="1"/>
          </p:cNvSpPr>
          <p:nvPr>
            <p:ph type="title"/>
          </p:nvPr>
        </p:nvSpPr>
        <p:spPr/>
        <p:txBody>
          <a:bodyPr/>
          <a:lstStyle/>
          <a:p>
            <a:r>
              <a:rPr lang="en-US" dirty="0"/>
              <a:t>MODEL</a:t>
            </a:r>
            <a:br>
              <a:rPr lang="en-US" dirty="0"/>
            </a:br>
            <a:r>
              <a:rPr lang="en-US" dirty="0"/>
              <a:t>BUILDING</a:t>
            </a:r>
          </a:p>
        </p:txBody>
      </p:sp>
      <p:sp>
        <p:nvSpPr>
          <p:cNvPr id="4" name="Text Placeholder 3">
            <a:extLst>
              <a:ext uri="{FF2B5EF4-FFF2-40B4-BE49-F238E27FC236}">
                <a16:creationId xmlns:a16="http://schemas.microsoft.com/office/drawing/2014/main" id="{4EBCC99C-EF2F-9C22-FA3D-87730C05F763}"/>
              </a:ext>
            </a:extLst>
          </p:cNvPr>
          <p:cNvSpPr>
            <a:spLocks noGrp="1"/>
          </p:cNvSpPr>
          <p:nvPr>
            <p:ph type="body" sz="half" idx="2"/>
          </p:nvPr>
        </p:nvSpPr>
        <p:spPr>
          <a:xfrm>
            <a:off x="462128" y="3107272"/>
            <a:ext cx="3534837" cy="1828800"/>
          </a:xfrm>
        </p:spPr>
        <p:txBody>
          <a:bodyPr/>
          <a:lstStyle/>
          <a:p>
            <a:pPr marL="285750" indent="-285750">
              <a:buFont typeface="Arial" panose="020B0604020202020204" pitchFamily="34" charset="0"/>
              <a:buChar char="•"/>
            </a:pPr>
            <a:r>
              <a:rPr lang="en-US" dirty="0"/>
              <a:t>From all the models built </a:t>
            </a:r>
            <a:r>
              <a:rPr lang="en-US" dirty="0" err="1"/>
              <a:t>XGBoost</a:t>
            </a:r>
            <a:r>
              <a:rPr lang="en-US" dirty="0"/>
              <a:t> has given the highest accuracy of 93%.</a:t>
            </a:r>
          </a:p>
          <a:p>
            <a:pPr marL="285750" indent="-285750">
              <a:buFont typeface="Arial" panose="020B0604020202020204" pitchFamily="34" charset="0"/>
              <a:buChar char="•"/>
            </a:pPr>
            <a:r>
              <a:rPr lang="en-US" dirty="0"/>
              <a:t>It’s RMSE value is also the lowest. Lower the RMSE value more the accuracy of the model.</a:t>
            </a:r>
          </a:p>
        </p:txBody>
      </p:sp>
      <p:pic>
        <p:nvPicPr>
          <p:cNvPr id="8" name="Picture Placeholder 7">
            <a:extLst>
              <a:ext uri="{FF2B5EF4-FFF2-40B4-BE49-F238E27FC236}">
                <a16:creationId xmlns:a16="http://schemas.microsoft.com/office/drawing/2014/main" id="{37A4C9E3-FDAF-13DC-3456-4AD063500287}"/>
              </a:ext>
            </a:extLst>
          </p:cNvPr>
          <p:cNvPicPr>
            <a:picLocks noGrp="1" noChangeAspect="1"/>
          </p:cNvPicPr>
          <p:nvPr>
            <p:ph type="pic" idx="1"/>
          </p:nvPr>
        </p:nvPicPr>
        <p:blipFill rotWithShape="1">
          <a:blip r:embed="rId2"/>
          <a:srcRect l="-20360" t="-5000" r="-29732" b="5000"/>
          <a:stretch/>
        </p:blipFill>
        <p:spPr>
          <a:xfrm>
            <a:off x="2667786" y="914400"/>
            <a:ext cx="7852526" cy="4572000"/>
          </a:xfrm>
        </p:spPr>
      </p:pic>
    </p:spTree>
    <p:extLst>
      <p:ext uri="{BB962C8B-B14F-4D97-AF65-F5344CB8AC3E}">
        <p14:creationId xmlns:p14="http://schemas.microsoft.com/office/powerpoint/2010/main" val="1062004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2" name="Google Shape;242;p1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itle 1">
            <a:extLst>
              <a:ext uri="{FF2B5EF4-FFF2-40B4-BE49-F238E27FC236}">
                <a16:creationId xmlns:a16="http://schemas.microsoft.com/office/drawing/2014/main" id="{4567DF9B-DDFE-F3AC-5942-4C7787EA6825}"/>
              </a:ext>
            </a:extLst>
          </p:cNvPr>
          <p:cNvSpPr>
            <a:spLocks noGrp="1"/>
          </p:cNvSpPr>
          <p:nvPr>
            <p:ph type="title"/>
          </p:nvPr>
        </p:nvSpPr>
        <p:spPr/>
        <p:txBody>
          <a:bodyPr/>
          <a:lstStyle/>
          <a:p>
            <a:pPr algn="ctr"/>
            <a:r>
              <a:rPr lang="en-US" b="1" dirty="0"/>
              <a:t>Model deployment using </a:t>
            </a:r>
            <a:r>
              <a:rPr lang="en-US" b="1" dirty="0" err="1"/>
              <a:t>streamlit</a:t>
            </a:r>
            <a:endParaRPr lang="en-US" b="1" dirty="0"/>
          </a:p>
        </p:txBody>
      </p:sp>
      <p:pic>
        <p:nvPicPr>
          <p:cNvPr id="5" name="Content Placeholder 4">
            <a:extLst>
              <a:ext uri="{FF2B5EF4-FFF2-40B4-BE49-F238E27FC236}">
                <a16:creationId xmlns:a16="http://schemas.microsoft.com/office/drawing/2014/main" id="{E83A28CD-51C8-0AE6-E79B-74283BB9C25B}"/>
              </a:ext>
            </a:extLst>
          </p:cNvPr>
          <p:cNvPicPr>
            <a:picLocks noGrp="1" noChangeAspect="1"/>
          </p:cNvPicPr>
          <p:nvPr>
            <p:ph idx="1"/>
          </p:nvPr>
        </p:nvPicPr>
        <p:blipFill>
          <a:blip r:embed="rId4"/>
          <a:stretch>
            <a:fillRect/>
          </a:stretch>
        </p:blipFill>
        <p:spPr>
          <a:xfrm>
            <a:off x="1099256" y="2141538"/>
            <a:ext cx="6488288" cy="3649662"/>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FDF06-BECC-E3A4-D3F3-FC307B4EFDAC}"/>
              </a:ext>
            </a:extLst>
          </p:cNvPr>
          <p:cNvSpPr>
            <a:spLocks noGrp="1"/>
          </p:cNvSpPr>
          <p:nvPr>
            <p:ph type="title"/>
          </p:nvPr>
        </p:nvSpPr>
        <p:spPr/>
        <p:txBody>
          <a:bodyPr/>
          <a:lstStyle/>
          <a:p>
            <a:r>
              <a:rPr lang="en-US" b="1" dirty="0"/>
              <a:t>challenges</a:t>
            </a:r>
          </a:p>
        </p:txBody>
      </p:sp>
      <p:sp>
        <p:nvSpPr>
          <p:cNvPr id="5" name="Text Placeholder 4">
            <a:extLst>
              <a:ext uri="{FF2B5EF4-FFF2-40B4-BE49-F238E27FC236}">
                <a16:creationId xmlns:a16="http://schemas.microsoft.com/office/drawing/2014/main" id="{040EA23A-58FB-5DAD-420A-565521F07307}"/>
              </a:ext>
            </a:extLst>
          </p:cNvPr>
          <p:cNvSpPr>
            <a:spLocks noGrp="1"/>
          </p:cNvSpPr>
          <p:nvPr>
            <p:ph type="body" idx="1"/>
          </p:nvPr>
        </p:nvSpPr>
        <p:spPr/>
        <p:txBody>
          <a:bodyPr/>
          <a:lstStyle/>
          <a:p>
            <a:r>
              <a:rPr lang="en-US" dirty="0"/>
              <a:t>What challenges did you face?</a:t>
            </a:r>
          </a:p>
        </p:txBody>
      </p:sp>
      <p:sp>
        <p:nvSpPr>
          <p:cNvPr id="6" name="Content Placeholder 5">
            <a:extLst>
              <a:ext uri="{FF2B5EF4-FFF2-40B4-BE49-F238E27FC236}">
                <a16:creationId xmlns:a16="http://schemas.microsoft.com/office/drawing/2014/main" id="{A585EE83-0D43-DBD1-5CB3-AEF6C3AC0587}"/>
              </a:ext>
            </a:extLst>
          </p:cNvPr>
          <p:cNvSpPr>
            <a:spLocks noGrp="1"/>
          </p:cNvSpPr>
          <p:nvPr>
            <p:ph sz="half" idx="2"/>
          </p:nvPr>
        </p:nvSpPr>
        <p:spPr/>
        <p:txBody>
          <a:bodyPr/>
          <a:lstStyle/>
          <a:p>
            <a:r>
              <a:rPr lang="en-US" dirty="0"/>
              <a:t>The data was highly imbalanced.</a:t>
            </a:r>
          </a:p>
        </p:txBody>
      </p:sp>
      <p:sp>
        <p:nvSpPr>
          <p:cNvPr id="7" name="Text Placeholder 6">
            <a:extLst>
              <a:ext uri="{FF2B5EF4-FFF2-40B4-BE49-F238E27FC236}">
                <a16:creationId xmlns:a16="http://schemas.microsoft.com/office/drawing/2014/main" id="{1A5B6E14-6BF5-F7FA-2DB0-78FD07BD5A21}"/>
              </a:ext>
            </a:extLst>
          </p:cNvPr>
          <p:cNvSpPr>
            <a:spLocks noGrp="1"/>
          </p:cNvSpPr>
          <p:nvPr>
            <p:ph type="body" sz="quarter" idx="3"/>
          </p:nvPr>
        </p:nvSpPr>
        <p:spPr>
          <a:xfrm>
            <a:off x="4711120" y="1853937"/>
            <a:ext cx="3518480" cy="576262"/>
          </a:xfrm>
        </p:spPr>
        <p:txBody>
          <a:bodyPr/>
          <a:lstStyle/>
          <a:p>
            <a:r>
              <a:rPr lang="en-US" dirty="0"/>
              <a:t>How did you overcome it?</a:t>
            </a:r>
          </a:p>
        </p:txBody>
      </p:sp>
      <p:sp>
        <p:nvSpPr>
          <p:cNvPr id="8" name="Content Placeholder 7">
            <a:extLst>
              <a:ext uri="{FF2B5EF4-FFF2-40B4-BE49-F238E27FC236}">
                <a16:creationId xmlns:a16="http://schemas.microsoft.com/office/drawing/2014/main" id="{9C590016-470B-5370-F8CD-59C749371B29}"/>
              </a:ext>
            </a:extLst>
          </p:cNvPr>
          <p:cNvSpPr>
            <a:spLocks noGrp="1"/>
          </p:cNvSpPr>
          <p:nvPr>
            <p:ph sz="quarter" idx="4"/>
          </p:nvPr>
        </p:nvSpPr>
        <p:spPr/>
        <p:txBody>
          <a:bodyPr/>
          <a:lstStyle/>
          <a:p>
            <a:r>
              <a:rPr lang="en-US" dirty="0"/>
              <a:t>To get the accurate results for the models we had to first balance the dataset. For that we have used the SMOTE technique. It oversamples the dataset and then trains and tests it.</a:t>
            </a:r>
          </a:p>
        </p:txBody>
      </p:sp>
    </p:spTree>
    <p:extLst>
      <p:ext uri="{BB962C8B-B14F-4D97-AF65-F5344CB8AC3E}">
        <p14:creationId xmlns:p14="http://schemas.microsoft.com/office/powerpoint/2010/main" val="1259396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5" name="Google Shape;255;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itle 1">
            <a:extLst>
              <a:ext uri="{FF2B5EF4-FFF2-40B4-BE49-F238E27FC236}">
                <a16:creationId xmlns:a16="http://schemas.microsoft.com/office/drawing/2014/main" id="{2AF8C4D0-4517-E013-9EF1-82B5320CB682}"/>
              </a:ext>
            </a:extLst>
          </p:cNvPr>
          <p:cNvSpPr>
            <a:spLocks noGrp="1"/>
          </p:cNvSpPr>
          <p:nvPr>
            <p:ph type="title"/>
          </p:nvPr>
        </p:nvSpPr>
        <p:spPr>
          <a:xfrm>
            <a:off x="592879" y="2700866"/>
            <a:ext cx="7772400" cy="1456267"/>
          </a:xfrm>
        </p:spPr>
        <p:txBody>
          <a:bodyPr/>
          <a:lstStyle/>
          <a:p>
            <a:pPr algn="ctr"/>
            <a:r>
              <a:rPr lang="en-US" b="1"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56" name="Google Shape;156;p3"/>
          <p:cNvSpPr txBox="1"/>
          <p:nvPr/>
        </p:nvSpPr>
        <p:spPr>
          <a:xfrm>
            <a:off x="370390" y="266218"/>
            <a:ext cx="6134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latin typeface="Arial"/>
                <a:ea typeface="Arial"/>
                <a:cs typeface="Arial"/>
                <a:sym typeface="Arial"/>
              </a:rPr>
              <a:t>Project Architecture / Project Flow</a:t>
            </a:r>
            <a:endParaRPr sz="1400" b="0" i="0" u="none" strike="noStrike" cap="none" dirty="0">
              <a:latin typeface="Arial"/>
              <a:ea typeface="Arial"/>
              <a:cs typeface="Arial"/>
              <a:sym typeface="Arial"/>
            </a:endParaRPr>
          </a:p>
        </p:txBody>
      </p:sp>
      <p:pic>
        <p:nvPicPr>
          <p:cNvPr id="2" name="Picture 1">
            <a:extLst>
              <a:ext uri="{FF2B5EF4-FFF2-40B4-BE49-F238E27FC236}">
                <a16:creationId xmlns:a16="http://schemas.microsoft.com/office/drawing/2014/main" id="{962240A0-41F7-9076-E24D-15966B5B5E19}"/>
              </a:ext>
            </a:extLst>
          </p:cNvPr>
          <p:cNvPicPr>
            <a:picLocks noChangeAspect="1"/>
          </p:cNvPicPr>
          <p:nvPr/>
        </p:nvPicPr>
        <p:blipFill>
          <a:blip r:embed="rId4"/>
          <a:stretch>
            <a:fillRect/>
          </a:stretch>
        </p:blipFill>
        <p:spPr>
          <a:xfrm>
            <a:off x="359299" y="1322529"/>
            <a:ext cx="8425402" cy="48162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p:nvPr/>
        </p:nvSpPr>
        <p:spPr>
          <a:xfrm>
            <a:off x="1354237" y="2842266"/>
            <a:ext cx="643552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latin typeface="Arial"/>
                <a:ea typeface="Arial"/>
                <a:cs typeface="Arial"/>
                <a:sym typeface="Arial"/>
              </a:rPr>
              <a:t>Exploratory Data Analysis (EDA) and </a:t>
            </a: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latin typeface="Arial"/>
                <a:ea typeface="Arial"/>
                <a:cs typeface="Arial"/>
                <a:sym typeface="Arial"/>
              </a:rPr>
              <a:t>Feature Engineering</a:t>
            </a:r>
            <a:endParaRPr sz="1400" b="0" i="0" u="none" strike="noStrike" cap="none" dirty="0">
              <a:latin typeface="Arial"/>
              <a:ea typeface="Arial"/>
              <a:cs typeface="Arial"/>
              <a:sym typeface="Arial"/>
            </a:endParaRPr>
          </a:p>
        </p:txBody>
      </p:sp>
      <p:pic>
        <p:nvPicPr>
          <p:cNvPr id="162" name="Google Shape;162;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E94C82-2508-95B3-8E95-6B92CC97CE18}"/>
              </a:ext>
            </a:extLst>
          </p:cNvPr>
          <p:cNvSpPr>
            <a:spLocks noGrp="1"/>
          </p:cNvSpPr>
          <p:nvPr>
            <p:ph type="title"/>
          </p:nvPr>
        </p:nvSpPr>
        <p:spPr>
          <a:xfrm>
            <a:off x="413797" y="846319"/>
            <a:ext cx="7505700" cy="1272900"/>
          </a:xfrm>
        </p:spPr>
        <p:txBody>
          <a:bodyPr/>
          <a:lstStyle/>
          <a:p>
            <a:r>
              <a:rPr lang="en-US" sz="3200" b="1" i="0" u="none" strike="noStrike" cap="none" dirty="0">
                <a:latin typeface="Arial"/>
                <a:ea typeface="Arial"/>
                <a:cs typeface="Arial"/>
                <a:sym typeface="Arial"/>
              </a:rPr>
              <a:t>Data set details</a:t>
            </a:r>
            <a:br>
              <a:rPr lang="en-US" sz="1600" b="0" i="0" u="none" strike="noStrike" cap="none" dirty="0">
                <a:latin typeface="Arial"/>
                <a:ea typeface="Arial"/>
                <a:cs typeface="Arial"/>
                <a:sym typeface="Arial"/>
              </a:rPr>
            </a:br>
            <a:endParaRPr lang="en-US" dirty="0"/>
          </a:p>
        </p:txBody>
      </p:sp>
      <p:sp>
        <p:nvSpPr>
          <p:cNvPr id="7" name="Text Placeholder 6">
            <a:extLst>
              <a:ext uri="{FF2B5EF4-FFF2-40B4-BE49-F238E27FC236}">
                <a16:creationId xmlns:a16="http://schemas.microsoft.com/office/drawing/2014/main" id="{6CA56502-CF18-E8D6-7677-228D60C1C83D}"/>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a:p>
            <a:r>
              <a:rPr lang="en-US" sz="1600" b="1" dirty="0"/>
              <a:t>There are 3333 Observations and 19 Features in the dataset.</a:t>
            </a:r>
          </a:p>
        </p:txBody>
      </p:sp>
      <p:sp>
        <p:nvSpPr>
          <p:cNvPr id="8" name="Text Placeholder 7">
            <a:extLst>
              <a:ext uri="{FF2B5EF4-FFF2-40B4-BE49-F238E27FC236}">
                <a16:creationId xmlns:a16="http://schemas.microsoft.com/office/drawing/2014/main" id="{4BC4E8BF-F4DF-1000-047E-937635B194A9}"/>
              </a:ext>
            </a:extLst>
          </p:cNvPr>
          <p:cNvSpPr>
            <a:spLocks noGrp="1"/>
          </p:cNvSpPr>
          <p:nvPr>
            <p:ph type="body" idx="2"/>
          </p:nvPr>
        </p:nvSpPr>
        <p:spPr>
          <a:xfrm>
            <a:off x="4638752" y="3282763"/>
            <a:ext cx="3686100" cy="326400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46050" indent="0">
              <a:buNone/>
            </a:pPr>
            <a:endParaRPr lang="en-US" dirty="0"/>
          </a:p>
          <a:p>
            <a:pPr marL="514350" indent="-285750">
              <a:buFont typeface="Arial" panose="020B0604020202020204" pitchFamily="34" charset="0"/>
              <a:buChar char="•"/>
            </a:pPr>
            <a:r>
              <a:rPr lang="en-US" sz="1400" b="1" dirty="0">
                <a:latin typeface="+mj-lt"/>
              </a:rPr>
              <a:t>There are no null values.</a:t>
            </a:r>
          </a:p>
          <a:p>
            <a:pPr marL="514350" indent="-285750">
              <a:buFont typeface="Arial" panose="020B0604020202020204" pitchFamily="34" charset="0"/>
              <a:buChar char="•"/>
            </a:pPr>
            <a:r>
              <a:rPr lang="en-US" sz="1400" b="1" dirty="0">
                <a:latin typeface="+mj-lt"/>
              </a:rPr>
              <a:t>The data types are Integer and Float.</a:t>
            </a:r>
          </a:p>
          <a:p>
            <a:endParaRPr lang="en-US" dirty="0"/>
          </a:p>
        </p:txBody>
      </p:sp>
      <p:pic>
        <p:nvPicPr>
          <p:cNvPr id="9" name="Picture 8">
            <a:extLst>
              <a:ext uri="{FF2B5EF4-FFF2-40B4-BE49-F238E27FC236}">
                <a16:creationId xmlns:a16="http://schemas.microsoft.com/office/drawing/2014/main" id="{7DA77DAE-F923-BB12-244A-2C133872D941}"/>
              </a:ext>
            </a:extLst>
          </p:cNvPr>
          <p:cNvPicPr>
            <a:picLocks noChangeAspect="1"/>
          </p:cNvPicPr>
          <p:nvPr/>
        </p:nvPicPr>
        <p:blipFill>
          <a:blip r:embed="rId2"/>
          <a:stretch>
            <a:fillRect/>
          </a:stretch>
        </p:blipFill>
        <p:spPr>
          <a:xfrm>
            <a:off x="933277" y="2740227"/>
            <a:ext cx="2667137" cy="1200329"/>
          </a:xfrm>
          <a:prstGeom prst="rect">
            <a:avLst/>
          </a:prstGeom>
        </p:spPr>
      </p:pic>
      <p:pic>
        <p:nvPicPr>
          <p:cNvPr id="10" name="Picture 9">
            <a:extLst>
              <a:ext uri="{FF2B5EF4-FFF2-40B4-BE49-F238E27FC236}">
                <a16:creationId xmlns:a16="http://schemas.microsoft.com/office/drawing/2014/main" id="{983CE241-9860-831C-F3B9-AF6F32053B44}"/>
              </a:ext>
            </a:extLst>
          </p:cNvPr>
          <p:cNvPicPr>
            <a:picLocks noChangeAspect="1"/>
          </p:cNvPicPr>
          <p:nvPr/>
        </p:nvPicPr>
        <p:blipFill>
          <a:blip r:embed="rId3"/>
          <a:stretch>
            <a:fillRect/>
          </a:stretch>
        </p:blipFill>
        <p:spPr>
          <a:xfrm>
            <a:off x="4046375" y="311237"/>
            <a:ext cx="4870700" cy="5023108"/>
          </a:xfrm>
          <a:prstGeom prst="rect">
            <a:avLst/>
          </a:prstGeom>
        </p:spPr>
      </p:pic>
    </p:spTree>
    <p:extLst>
      <p:ext uri="{BB962C8B-B14F-4D97-AF65-F5344CB8AC3E}">
        <p14:creationId xmlns:p14="http://schemas.microsoft.com/office/powerpoint/2010/main" val="310377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75"/>
        <p:cNvGrpSpPr/>
        <p:nvPr/>
      </p:nvGrpSpPr>
      <p:grpSpPr>
        <a:xfrm>
          <a:off x="0" y="0"/>
          <a:ext cx="0" cy="0"/>
          <a:chOff x="0" y="0"/>
          <a:chExt cx="0" cy="0"/>
        </a:xfrm>
      </p:grpSpPr>
      <p:sp>
        <p:nvSpPr>
          <p:cNvPr id="176" name="Google Shape;176;p6"/>
          <p:cNvSpPr txBox="1"/>
          <p:nvPr/>
        </p:nvSpPr>
        <p:spPr>
          <a:xfrm>
            <a:off x="0" y="0"/>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latin typeface="Arial"/>
                <a:ea typeface="Arial"/>
                <a:cs typeface="Arial"/>
                <a:sym typeface="Arial"/>
              </a:rPr>
              <a:t>Exploratory Data Analysis (EDA)</a:t>
            </a:r>
            <a:endParaRPr sz="1400" b="0" i="0" u="none" strike="noStrike" cap="none" dirty="0">
              <a:latin typeface="Arial"/>
              <a:ea typeface="Arial"/>
              <a:cs typeface="Arial"/>
              <a:sym typeface="Arial"/>
            </a:endParaRPr>
          </a:p>
        </p:txBody>
      </p:sp>
      <p:sp>
        <p:nvSpPr>
          <p:cNvPr id="177" name="Google Shape;177;p6"/>
          <p:cNvSpPr/>
          <p:nvPr/>
        </p:nvSpPr>
        <p:spPr>
          <a:xfrm>
            <a:off x="139808" y="1558997"/>
            <a:ext cx="8533972" cy="830956"/>
          </a:xfrm>
          <a:prstGeom prst="rect">
            <a:avLst/>
          </a:prstGeom>
          <a:noFill/>
          <a:ln>
            <a:noFill/>
          </a:ln>
        </p:spPr>
        <p:txBody>
          <a:bodyPr spcFirstLastPara="1" wrap="square" lIns="91425" tIns="45700" rIns="91425" bIns="45700" anchor="t" anchorCtr="0">
            <a:spAutoFit/>
          </a:bodyPr>
          <a:lstStyle/>
          <a:p>
            <a:pPr marL="457200" marR="0" lvl="1" indent="0" algn="just" rtl="0">
              <a:lnSpc>
                <a:spcPct val="100000"/>
              </a:lnSpc>
              <a:spcBef>
                <a:spcPts val="0"/>
              </a:spcBef>
              <a:spcAft>
                <a:spcPts val="0"/>
              </a:spcAft>
              <a:buClr>
                <a:srgbClr val="000000"/>
              </a:buClr>
              <a:buSzPts val="1600"/>
              <a:buFont typeface="Arial"/>
              <a:buNone/>
            </a:pPr>
            <a:r>
              <a:rPr lang="en-US" sz="1600" b="0" i="1" u="none" strike="noStrike" cap="none" dirty="0">
                <a:latin typeface="Verdana"/>
                <a:ea typeface="Verdana"/>
                <a:cs typeface="Verdana"/>
                <a:sym typeface="Verdana"/>
              </a:rPr>
              <a:t>In the given dataset, the first 18 features are the independent variables while the 19</a:t>
            </a:r>
            <a:r>
              <a:rPr lang="en-US" sz="1600" b="0" i="1" u="none" strike="noStrike" cap="none" baseline="30000" dirty="0">
                <a:latin typeface="Verdana"/>
                <a:ea typeface="Verdana"/>
                <a:cs typeface="Verdana"/>
                <a:sym typeface="Verdana"/>
              </a:rPr>
              <a:t>th</a:t>
            </a:r>
            <a:r>
              <a:rPr lang="en-US" sz="1600" b="0" i="1" u="none" strike="noStrike" cap="none" dirty="0">
                <a:latin typeface="Verdana"/>
                <a:ea typeface="Verdana"/>
                <a:cs typeface="Verdana"/>
                <a:sym typeface="Verdana"/>
              </a:rPr>
              <a:t> feature i.e. the ‘churn’ column is a dependent variable and is in the categorical form.</a:t>
            </a:r>
            <a:endParaRPr sz="1600" b="0" i="1" u="none" strike="noStrike" cap="none" dirty="0">
              <a:latin typeface="Verdana"/>
              <a:ea typeface="Verdana"/>
              <a:cs typeface="Verdana"/>
              <a:sym typeface="Verdana"/>
            </a:endParaRPr>
          </a:p>
        </p:txBody>
      </p:sp>
      <p:pic>
        <p:nvPicPr>
          <p:cNvPr id="178" name="Google Shape;178;p6"/>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16B7-D6C8-492E-2261-EF9F8A131ED1}"/>
              </a:ext>
            </a:extLst>
          </p:cNvPr>
          <p:cNvSpPr>
            <a:spLocks noGrp="1"/>
          </p:cNvSpPr>
          <p:nvPr>
            <p:ph type="title"/>
          </p:nvPr>
        </p:nvSpPr>
        <p:spPr>
          <a:xfrm>
            <a:off x="302209" y="432845"/>
            <a:ext cx="7505700" cy="1272900"/>
          </a:xfrm>
        </p:spPr>
        <p:txBody>
          <a:bodyPr/>
          <a:lstStyle/>
          <a:p>
            <a:r>
              <a:rPr lang="en-US" dirty="0"/>
              <a:t>Heatmap Analysis</a:t>
            </a:r>
          </a:p>
        </p:txBody>
      </p:sp>
      <p:sp>
        <p:nvSpPr>
          <p:cNvPr id="3" name="Text Placeholder 2">
            <a:extLst>
              <a:ext uri="{FF2B5EF4-FFF2-40B4-BE49-F238E27FC236}">
                <a16:creationId xmlns:a16="http://schemas.microsoft.com/office/drawing/2014/main" id="{2C2C21DF-BB67-4E19-9A58-9F98ACE1E5F1}"/>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2C58FFB9-3199-BE84-8161-C7BE3BC2244C}"/>
              </a:ext>
            </a:extLst>
          </p:cNvPr>
          <p:cNvSpPr>
            <a:spLocks noGrp="1"/>
          </p:cNvSpPr>
          <p:nvPr>
            <p:ph type="body" idx="2"/>
          </p:nvPr>
        </p:nvSpPr>
        <p:spPr>
          <a:xfrm>
            <a:off x="5288439" y="1941385"/>
            <a:ext cx="3686100" cy="3264000"/>
          </a:xfrm>
        </p:spPr>
        <p:txBody>
          <a:bodyPr>
            <a:normAutofit/>
          </a:bodyPr>
          <a:lstStyle/>
          <a:p>
            <a:r>
              <a:rPr lang="en-US" sz="1800" b="1" dirty="0"/>
              <a:t>From the Heatmap we can see that there is</a:t>
            </a:r>
          </a:p>
          <a:p>
            <a:pPr marL="146050" indent="0">
              <a:buNone/>
            </a:pPr>
            <a:r>
              <a:rPr lang="en-US" sz="1800" b="1" dirty="0"/>
              <a:t>      no significant correlation          between the independent   variables.</a:t>
            </a:r>
          </a:p>
        </p:txBody>
      </p:sp>
      <p:pic>
        <p:nvPicPr>
          <p:cNvPr id="7" name="Picture 6">
            <a:extLst>
              <a:ext uri="{FF2B5EF4-FFF2-40B4-BE49-F238E27FC236}">
                <a16:creationId xmlns:a16="http://schemas.microsoft.com/office/drawing/2014/main" id="{4D78145A-887C-9995-8C4C-800F20D77B60}"/>
              </a:ext>
            </a:extLst>
          </p:cNvPr>
          <p:cNvPicPr>
            <a:picLocks noChangeAspect="1"/>
          </p:cNvPicPr>
          <p:nvPr/>
        </p:nvPicPr>
        <p:blipFill>
          <a:blip r:embed="rId2"/>
          <a:stretch>
            <a:fillRect/>
          </a:stretch>
        </p:blipFill>
        <p:spPr>
          <a:xfrm>
            <a:off x="84842" y="1225158"/>
            <a:ext cx="5203598" cy="5067560"/>
          </a:xfrm>
          <a:prstGeom prst="rect">
            <a:avLst/>
          </a:prstGeom>
        </p:spPr>
      </p:pic>
    </p:spTree>
    <p:extLst>
      <p:ext uri="{BB962C8B-B14F-4D97-AF65-F5344CB8AC3E}">
        <p14:creationId xmlns:p14="http://schemas.microsoft.com/office/powerpoint/2010/main" val="27930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FA0E75-B67B-27DC-8CE6-96038C29EEA3}"/>
              </a:ext>
            </a:extLst>
          </p:cNvPr>
          <p:cNvSpPr>
            <a:spLocks noGrp="1"/>
          </p:cNvSpPr>
          <p:nvPr>
            <p:ph type="title"/>
          </p:nvPr>
        </p:nvSpPr>
        <p:spPr>
          <a:xfrm>
            <a:off x="461718" y="1095955"/>
            <a:ext cx="2862910" cy="1439332"/>
          </a:xfrm>
        </p:spPr>
        <p:txBody>
          <a:bodyPr/>
          <a:lstStyle/>
          <a:p>
            <a:r>
              <a:rPr lang="en-US" dirty="0" err="1"/>
              <a:t>Countplot</a:t>
            </a:r>
            <a:r>
              <a:rPr lang="en-US" dirty="0"/>
              <a:t> for the dependent variable</a:t>
            </a:r>
          </a:p>
        </p:txBody>
      </p:sp>
      <p:pic>
        <p:nvPicPr>
          <p:cNvPr id="9" name="Content Placeholder 8">
            <a:extLst>
              <a:ext uri="{FF2B5EF4-FFF2-40B4-BE49-F238E27FC236}">
                <a16:creationId xmlns:a16="http://schemas.microsoft.com/office/drawing/2014/main" id="{F21F01B1-CB21-6ADD-2A4A-487127ADCDF8}"/>
              </a:ext>
            </a:extLst>
          </p:cNvPr>
          <p:cNvPicPr>
            <a:picLocks noGrp="1" noChangeAspect="1"/>
          </p:cNvPicPr>
          <p:nvPr>
            <p:ph idx="1"/>
          </p:nvPr>
        </p:nvPicPr>
        <p:blipFill>
          <a:blip r:embed="rId2"/>
          <a:stretch>
            <a:fillRect/>
          </a:stretch>
        </p:blipFill>
        <p:spPr>
          <a:xfrm>
            <a:off x="3606800" y="910503"/>
            <a:ext cx="4627563" cy="4579794"/>
          </a:xfrm>
        </p:spPr>
      </p:pic>
      <p:sp>
        <p:nvSpPr>
          <p:cNvPr id="7" name="Text Placeholder 6">
            <a:extLst>
              <a:ext uri="{FF2B5EF4-FFF2-40B4-BE49-F238E27FC236}">
                <a16:creationId xmlns:a16="http://schemas.microsoft.com/office/drawing/2014/main" id="{ECAE8440-D0CD-BB9C-956E-C1FA9243FAAE}"/>
              </a:ext>
            </a:extLst>
          </p:cNvPr>
          <p:cNvSpPr>
            <a:spLocks noGrp="1"/>
          </p:cNvSpPr>
          <p:nvPr>
            <p:ph type="body" sz="half" idx="2"/>
          </p:nvPr>
        </p:nvSpPr>
        <p:spPr/>
        <p:txBody>
          <a:bodyPr>
            <a:noAutofit/>
          </a:bodyPr>
          <a:lstStyle/>
          <a:p>
            <a:pPr marL="285750" indent="-285750">
              <a:buFont typeface="Arial" panose="020B0604020202020204" pitchFamily="34" charset="0"/>
              <a:buChar char="•"/>
            </a:pPr>
            <a:r>
              <a:rPr lang="en-US" sz="1600" b="1" dirty="0"/>
              <a:t>The column ‘Churn’ is the dependent variable. The </a:t>
            </a:r>
            <a:r>
              <a:rPr lang="en-US" sz="1600" b="1" dirty="0" err="1"/>
              <a:t>countplot</a:t>
            </a:r>
            <a:r>
              <a:rPr lang="en-US" sz="1600" b="1" dirty="0"/>
              <a:t> shows the count of 0 and 1, where 0 is No Churn Customers and 1 is Churning Customers.</a:t>
            </a:r>
          </a:p>
          <a:p>
            <a:pPr marL="285750" indent="-285750">
              <a:buFont typeface="Arial" panose="020B0604020202020204" pitchFamily="34" charset="0"/>
              <a:buChar char="•"/>
            </a:pPr>
            <a:r>
              <a:rPr lang="en-US" sz="1600" b="1" dirty="0"/>
              <a:t>From the plot we can see that this is a highly imbalanced dataset.</a:t>
            </a:r>
          </a:p>
        </p:txBody>
      </p:sp>
    </p:spTree>
    <p:extLst>
      <p:ext uri="{BB962C8B-B14F-4D97-AF65-F5344CB8AC3E}">
        <p14:creationId xmlns:p14="http://schemas.microsoft.com/office/powerpoint/2010/main" val="373653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1E72-24EF-B281-6736-6F930BFABAB4}"/>
              </a:ext>
            </a:extLst>
          </p:cNvPr>
          <p:cNvSpPr>
            <a:spLocks noGrp="1"/>
          </p:cNvSpPr>
          <p:nvPr>
            <p:ph type="title"/>
          </p:nvPr>
        </p:nvSpPr>
        <p:spPr/>
        <p:txBody>
          <a:bodyPr/>
          <a:lstStyle/>
          <a:p>
            <a:r>
              <a:rPr lang="en-US" dirty="0"/>
              <a:t>Outlier detection through plotting</a:t>
            </a:r>
          </a:p>
        </p:txBody>
      </p:sp>
      <p:pic>
        <p:nvPicPr>
          <p:cNvPr id="6" name="Content Placeholder 5">
            <a:extLst>
              <a:ext uri="{FF2B5EF4-FFF2-40B4-BE49-F238E27FC236}">
                <a16:creationId xmlns:a16="http://schemas.microsoft.com/office/drawing/2014/main" id="{A1289091-D249-88D7-D6E9-133BD6897B43}"/>
              </a:ext>
            </a:extLst>
          </p:cNvPr>
          <p:cNvPicPr>
            <a:picLocks noGrp="1" noChangeAspect="1"/>
          </p:cNvPicPr>
          <p:nvPr>
            <p:ph idx="1"/>
          </p:nvPr>
        </p:nvPicPr>
        <p:blipFill>
          <a:blip r:embed="rId2"/>
          <a:stretch>
            <a:fillRect/>
          </a:stretch>
        </p:blipFill>
        <p:spPr>
          <a:xfrm>
            <a:off x="3606800" y="756733"/>
            <a:ext cx="4627563" cy="4887334"/>
          </a:xfrm>
        </p:spPr>
      </p:pic>
      <p:sp>
        <p:nvSpPr>
          <p:cNvPr id="4" name="Text Placeholder 3">
            <a:extLst>
              <a:ext uri="{FF2B5EF4-FFF2-40B4-BE49-F238E27FC236}">
                <a16:creationId xmlns:a16="http://schemas.microsoft.com/office/drawing/2014/main" id="{DF9D7478-A397-804E-68E7-53D4A16AA482}"/>
              </a:ext>
            </a:extLst>
          </p:cNvPr>
          <p:cNvSpPr>
            <a:spLocks noGrp="1"/>
          </p:cNvSpPr>
          <p:nvPr>
            <p:ph type="body" sz="half" idx="2"/>
          </p:nvPr>
        </p:nvSpPr>
        <p:spPr/>
        <p:txBody>
          <a:bodyPr>
            <a:normAutofit/>
          </a:bodyPr>
          <a:lstStyle/>
          <a:p>
            <a:r>
              <a:rPr lang="en-US" sz="2400" b="1" dirty="0"/>
              <a:t>Pairplot</a:t>
            </a:r>
          </a:p>
        </p:txBody>
      </p:sp>
    </p:spTree>
    <p:extLst>
      <p:ext uri="{BB962C8B-B14F-4D97-AF65-F5344CB8AC3E}">
        <p14:creationId xmlns:p14="http://schemas.microsoft.com/office/powerpoint/2010/main" val="30169227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Celestial</Template>
  <TotalTime>211</TotalTime>
  <Words>545</Words>
  <Application>Microsoft Office PowerPoint</Application>
  <PresentationFormat>On-screen Show (4:3)</PresentationFormat>
  <Paragraphs>83</Paragraphs>
  <Slides>24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 Light</vt:lpstr>
      <vt:lpstr>Century Gothic</vt:lpstr>
      <vt:lpstr>Verdana</vt:lpstr>
      <vt:lpstr>Calibri</vt:lpstr>
      <vt:lpstr>Arial</vt:lpstr>
      <vt:lpstr>Celestial</vt:lpstr>
      <vt:lpstr>PowerPoint Presentation</vt:lpstr>
      <vt:lpstr>Business objective</vt:lpstr>
      <vt:lpstr>PowerPoint Presentation</vt:lpstr>
      <vt:lpstr>PowerPoint Presentation</vt:lpstr>
      <vt:lpstr>Data set details </vt:lpstr>
      <vt:lpstr>PowerPoint Presentation</vt:lpstr>
      <vt:lpstr>Heatmap Analysis</vt:lpstr>
      <vt:lpstr>Countplot for the dependent variable</vt:lpstr>
      <vt:lpstr>Outlier detection through plotting</vt:lpstr>
      <vt:lpstr>Boxplot</vt:lpstr>
      <vt:lpstr>Outlier detection using isolation forest</vt:lpstr>
      <vt:lpstr>Feature engineering</vt:lpstr>
      <vt:lpstr>Feature importance</vt:lpstr>
      <vt:lpstr>Sweetviz report</vt:lpstr>
      <vt:lpstr>Training the dataset</vt:lpstr>
      <vt:lpstr>Balancing the dataset</vt:lpstr>
      <vt:lpstr>Model building</vt:lpstr>
      <vt:lpstr>MODEL BUILDING</vt:lpstr>
      <vt:lpstr>MODEL BUILDING</vt:lpstr>
      <vt:lpstr>MODEL BUILDING</vt:lpstr>
      <vt:lpstr>MODEL BUILDING</vt:lpstr>
      <vt:lpstr>Model deployment using streamlit</vt:lpstr>
      <vt:lpstr>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Shraddha Mali</cp:lastModifiedBy>
  <cp:revision>23</cp:revision>
  <dcterms:created xsi:type="dcterms:W3CDTF">2012-08-17T07:00:49Z</dcterms:created>
  <dcterms:modified xsi:type="dcterms:W3CDTF">2022-09-25T18:28:03Z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